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5" r:id="rId1"/>
  </p:sldMasterIdLst>
  <p:notesMasterIdLst>
    <p:notesMasterId r:id="rId14"/>
  </p:notesMasterIdLst>
  <p:sldIdLst>
    <p:sldId id="256" r:id="rId2"/>
    <p:sldId id="257" r:id="rId3"/>
    <p:sldId id="275" r:id="rId4"/>
    <p:sldId id="260" r:id="rId5"/>
    <p:sldId id="259" r:id="rId6"/>
    <p:sldId id="258" r:id="rId7"/>
    <p:sldId id="280" r:id="rId8"/>
    <p:sldId id="282" r:id="rId9"/>
    <p:sldId id="281" r:id="rId10"/>
    <p:sldId id="283" r:id="rId11"/>
    <p:sldId id="284" r:id="rId12"/>
    <p:sldId id="273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  <p:embeddedFont>
      <p:font typeface="Inknut Antiqua Medium" panose="020B0604020202020204" charset="0"/>
      <p:regular r:id="rId25"/>
    </p:embeddedFont>
    <p:embeddedFont>
      <p:font typeface="Muli Bold" panose="020B0604020202020204" charset="0"/>
      <p:regular r:id="rId26"/>
    </p:embeddedFont>
    <p:embeddedFont>
      <p:font typeface="Muli Regular" panose="020B0604020202020204" charset="0"/>
      <p:regular r:id="rId27"/>
    </p:embeddedFont>
    <p:embeddedFont>
      <p:font typeface="Space Mono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0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94622" autoAdjust="0"/>
  </p:normalViewPr>
  <p:slideViewPr>
    <p:cSldViewPr>
      <p:cViewPr varScale="1">
        <p:scale>
          <a:sx n="55" d="100"/>
          <a:sy n="55" d="100"/>
        </p:scale>
        <p:origin x="749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86CB1-3175-4499-A5FD-BC007EF43070}" type="datetimeFigureOut">
              <a:rPr lang="en-IN" smtClean="0"/>
              <a:pPr/>
              <a:t>19-11-2020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D0357-CB40-49F3-AF30-299A7AF1D9B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99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D0357-CB40-49F3-AF30-299A7AF1D9B5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458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EE4F-3BB6-4E4B-913D-871149CA3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D8228-1B1E-4230-9F5A-31941A57C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DD93-B73C-46B6-A6D0-1451C6BB7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A4B2C-3958-4361-8795-772D9437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66925-DB0C-4407-91FC-7B8B938D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97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757D-77D1-491A-A408-722FE4B35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5E8EE-1E39-4EFF-956F-DC316E9A4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E2684-0570-48F9-9018-3474F2E1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15E76-AABA-4FC2-95CF-D8F31B37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43C69-C323-4F0B-8B33-DC3A3674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CBEB0E-4993-492E-A466-78C508D553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795BC-971E-4A3B-A550-CE2F2243B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B9773-C315-4296-B7A2-9C22DE0A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578C3-3116-4A99-96C0-2F88E9E4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2B0F7-20C6-42A8-AF43-87435196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17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3371-414A-4ECF-AE57-50B4379A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AA00B-14E2-475D-929E-3B7FE50BD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9479F-9D64-4EF7-8D94-13AACC8F4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BC4C3-90E2-4B3E-8691-347EB7A96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6406D-1692-42BC-A147-47C7B20A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56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8A2E-A348-4994-AC71-552E040E3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B11CB-97F4-4E39-8A70-25AE75E2F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14A3D-B4F3-4970-A0B3-78EC84FA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122BF-728F-4B34-9768-DD8C61C19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D18C-55EB-4AC9-87D8-3731EDB0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9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5301-EC88-4442-8367-00E3AFD4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523A9-9031-493C-BE83-8061DE3D7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6B9AF-021B-4DE3-AA1C-F65ACA6EE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8A232-7EB0-44D4-8688-D87D3906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1AB2E-30CC-4C01-B4EE-46FC44370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B5894-1233-48A0-A425-237E2892C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31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89B5-4761-4821-9648-4E477D24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8CEA2-0B7F-4F24-ABD9-308D899C5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C1D2C-0C54-4C68-9142-97FD16E6E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36803-DF74-4D57-B2AA-9335AC848E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7BFEF-5E1A-47C4-8E28-F3FBBF6D3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0EDFB0-3D2B-45F3-B887-F084ACCD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DFA170-96F2-48F1-AE60-3D7400655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9A9CD6-B18D-4E8F-AE35-D7CAA2A98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54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06B9-182D-4666-9C04-835B830C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47DDC-ABD0-4601-A145-616016795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2E26E-4EFA-4F3B-98AF-60C23D3E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343F9-7887-4D0A-AACC-CF56A6521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16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62C7F3-E2DE-443F-A136-21E00CF3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3565C-9E77-4C5C-A178-505E29C9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77FA8-52A2-417E-B6A2-0EFD36BA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05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0E8F7-92CB-44B8-8A22-D8363A46B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7C9C4-00CC-42EE-B291-652C0B6A2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4625A-EEA3-486F-A1CF-2AFBD2AC2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E8AAC-02E9-46D0-9440-1E947161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28A37-BC60-48CE-905B-D035129C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A82C1-3819-4647-8B6A-609E56BE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02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5ECB-B727-4CF9-8D7A-0AB8245A8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D7DDA0-98E5-4EC3-A5A4-28B9A36F04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7A795-740B-4524-BA4C-D5353ECA6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8B4AC-9CDB-4962-99B1-D43E258BE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47C55-F45B-4202-926F-89938712C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B64A3-66C4-4EC3-A69A-7FD15607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59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A6D898-3A8B-45C6-B09E-BD45EE32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5DC60-DCB9-438E-9A16-6EB5CE6B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AD608-82B3-4B44-89D5-08A3F602B1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25066-1FAB-4739-9FF3-9001769AE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53B3D-55D1-48F6-9B54-0C4C58ECA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tish9711/QuickTol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48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hyperlink" Target="https://docs.opencv.org/3.4/d6/d0f/group__dn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32" Type="http://schemas.openxmlformats.org/officeDocument/2006/relationships/hyperlink" Target="https://www.ijert.org/a-review-paper-on-automatic-number-plate-recognition-system-using-machine-learning-algorithms" TargetMode="External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hyperlink" Target="https://towardsdatascience.com/non-maximum-suppression-nms-93ce178e177c" TargetMode="External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hyperlink" Target="https://opencv-tutorial.readthedocs.io/en/latest/yolo/yolo.html" TargetMode="External"/><Relationship Id="rId8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72600" y="3543300"/>
            <a:ext cx="6450066" cy="4618896"/>
            <a:chOff x="0" y="0"/>
            <a:chExt cx="1835257" cy="1314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5257" cy="1314229"/>
            </a:xfrm>
            <a:custGeom>
              <a:avLst/>
              <a:gdLst/>
              <a:ahLst/>
              <a:cxnLst/>
              <a:rect l="l" t="t" r="r" b="b"/>
              <a:pathLst>
                <a:path w="1835257" h="1314229">
                  <a:moveTo>
                    <a:pt x="1710797" y="1314229"/>
                  </a:moveTo>
                  <a:lnTo>
                    <a:pt x="124460" y="1314229"/>
                  </a:lnTo>
                  <a:cubicBezTo>
                    <a:pt x="55880" y="1314229"/>
                    <a:pt x="0" y="1258349"/>
                    <a:pt x="0" y="1189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0797" y="0"/>
                  </a:lnTo>
                  <a:cubicBezTo>
                    <a:pt x="1779377" y="0"/>
                    <a:pt x="1835257" y="55880"/>
                    <a:pt x="1835257" y="124460"/>
                  </a:cubicBezTo>
                  <a:lnTo>
                    <a:pt x="1835257" y="1189769"/>
                  </a:lnTo>
                  <a:cubicBezTo>
                    <a:pt x="1835257" y="1258349"/>
                    <a:pt x="1779377" y="1314229"/>
                    <a:pt x="1710797" y="13142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05325" y="1093070"/>
            <a:ext cx="2151110" cy="20005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503916" y="7611628"/>
            <a:ext cx="2151110" cy="20005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64685" y="7611628"/>
            <a:ext cx="2151110" cy="200053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372600" y="2148271"/>
            <a:ext cx="6444243" cy="3418474"/>
            <a:chOff x="0" y="0"/>
            <a:chExt cx="1833600" cy="9726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3600" cy="972669"/>
            </a:xfrm>
            <a:custGeom>
              <a:avLst/>
              <a:gdLst/>
              <a:ahLst/>
              <a:cxnLst/>
              <a:rect l="l" t="t" r="r" b="b"/>
              <a:pathLst>
                <a:path w="1833600" h="972669">
                  <a:moveTo>
                    <a:pt x="1709140" y="972669"/>
                  </a:moveTo>
                  <a:lnTo>
                    <a:pt x="124460" y="972669"/>
                  </a:lnTo>
                  <a:cubicBezTo>
                    <a:pt x="55880" y="972669"/>
                    <a:pt x="0" y="916789"/>
                    <a:pt x="0" y="8482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9140" y="0"/>
                  </a:lnTo>
                  <a:cubicBezTo>
                    <a:pt x="1777721" y="0"/>
                    <a:pt x="1833600" y="55880"/>
                    <a:pt x="1833600" y="124460"/>
                  </a:cubicBezTo>
                  <a:lnTo>
                    <a:pt x="1833600" y="848209"/>
                  </a:lnTo>
                  <a:cubicBezTo>
                    <a:pt x="1833600" y="916789"/>
                    <a:pt x="1777721" y="972669"/>
                    <a:pt x="1709140" y="972669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11" name="TextBox 11"/>
          <p:cNvSpPr txBox="1"/>
          <p:nvPr/>
        </p:nvSpPr>
        <p:spPr>
          <a:xfrm rot="-5400000">
            <a:off x="14157084" y="4849792"/>
            <a:ext cx="5361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endParaRPr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47954" y="6736309"/>
            <a:ext cx="2151110" cy="2000532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577665" y="361003"/>
            <a:ext cx="6399550" cy="4169485"/>
            <a:chOff x="-557133" y="-2059098"/>
            <a:chExt cx="8532733" cy="5559313"/>
          </a:xfrm>
        </p:grpSpPr>
        <p:sp>
          <p:nvSpPr>
            <p:cNvPr id="14" name="TextBox 14"/>
            <p:cNvSpPr txBox="1"/>
            <p:nvPr/>
          </p:nvSpPr>
          <p:spPr>
            <a:xfrm>
              <a:off x="-314136" y="-2059098"/>
              <a:ext cx="8289736" cy="5163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143"/>
                </a:lnSpc>
              </a:pPr>
              <a:r>
                <a:rPr lang="en-US" sz="13767" spc="-137" dirty="0">
                  <a:solidFill>
                    <a:srgbClr val="FFFFFF"/>
                  </a:solidFill>
                  <a:latin typeface="Muli Bold"/>
                </a:rPr>
                <a:t>Quick Toll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557133" y="2792328"/>
              <a:ext cx="8289736" cy="707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199" dirty="0">
                  <a:solidFill>
                    <a:srgbClr val="FFFFFF"/>
                  </a:solidFill>
                  <a:latin typeface="Muli Regular"/>
                </a:rPr>
                <a:t>An Automatic Toll System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2A877241-F2BD-4037-8E62-4B1A312D1B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63"/>
          <a:stretch/>
        </p:blipFill>
        <p:spPr>
          <a:xfrm>
            <a:off x="6977215" y="1617371"/>
            <a:ext cx="10248900" cy="7643771"/>
          </a:xfrm>
          <a:prstGeom prst="rect">
            <a:avLst/>
          </a:prstGeom>
        </p:spPr>
      </p:pic>
      <p:grpSp>
        <p:nvGrpSpPr>
          <p:cNvPr id="16" name="Group 11">
            <a:extLst>
              <a:ext uri="{FF2B5EF4-FFF2-40B4-BE49-F238E27FC236}">
                <a16:creationId xmlns:a16="http://schemas.microsoft.com/office/drawing/2014/main" id="{2C709A60-B925-496C-8030-4E19EDD4B5D0}"/>
              </a:ext>
            </a:extLst>
          </p:cNvPr>
          <p:cNvGrpSpPr/>
          <p:nvPr/>
        </p:nvGrpSpPr>
        <p:grpSpPr>
          <a:xfrm>
            <a:off x="458265" y="8058593"/>
            <a:ext cx="5988630" cy="1337828"/>
            <a:chOff x="0" y="0"/>
            <a:chExt cx="4136979" cy="751693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88E1B3BF-F47B-4AB9-A0F7-86EA78F6397D}"/>
                </a:ext>
              </a:extLst>
            </p:cNvPr>
            <p:cNvSpPr/>
            <p:nvPr/>
          </p:nvSpPr>
          <p:spPr>
            <a:xfrm>
              <a:off x="0" y="0"/>
              <a:ext cx="4136979" cy="751693"/>
            </a:xfrm>
            <a:custGeom>
              <a:avLst/>
              <a:gdLst/>
              <a:ahLst/>
              <a:cxnLst/>
              <a:rect l="l" t="t" r="r" b="b"/>
              <a:pathLst>
                <a:path w="4136979" h="751693">
                  <a:moveTo>
                    <a:pt x="4012519" y="751693"/>
                  </a:moveTo>
                  <a:lnTo>
                    <a:pt x="124460" y="751693"/>
                  </a:lnTo>
                  <a:cubicBezTo>
                    <a:pt x="55880" y="751693"/>
                    <a:pt x="0" y="695813"/>
                    <a:pt x="0" y="6272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627233"/>
                  </a:lnTo>
                  <a:cubicBezTo>
                    <a:pt x="4136979" y="695813"/>
                    <a:pt x="4081099" y="751693"/>
                    <a:pt x="4012519" y="7516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1">
            <a:extLst>
              <a:ext uri="{FF2B5EF4-FFF2-40B4-BE49-F238E27FC236}">
                <a16:creationId xmlns:a16="http://schemas.microsoft.com/office/drawing/2014/main" id="{6452EC3E-F381-47B1-99F0-8101F8868853}"/>
              </a:ext>
            </a:extLst>
          </p:cNvPr>
          <p:cNvGrpSpPr/>
          <p:nvPr/>
        </p:nvGrpSpPr>
        <p:grpSpPr>
          <a:xfrm>
            <a:off x="303216" y="5143500"/>
            <a:ext cx="5988630" cy="1818129"/>
            <a:chOff x="0" y="0"/>
            <a:chExt cx="4136979" cy="751693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CC31102A-D9B0-45C4-A46D-41A2918942C7}"/>
                </a:ext>
              </a:extLst>
            </p:cNvPr>
            <p:cNvSpPr/>
            <p:nvPr/>
          </p:nvSpPr>
          <p:spPr>
            <a:xfrm>
              <a:off x="0" y="0"/>
              <a:ext cx="4136979" cy="751693"/>
            </a:xfrm>
            <a:custGeom>
              <a:avLst/>
              <a:gdLst/>
              <a:ahLst/>
              <a:cxnLst/>
              <a:rect l="l" t="t" r="r" b="b"/>
              <a:pathLst>
                <a:path w="4136979" h="751693">
                  <a:moveTo>
                    <a:pt x="4012519" y="751693"/>
                  </a:moveTo>
                  <a:lnTo>
                    <a:pt x="124460" y="751693"/>
                  </a:lnTo>
                  <a:cubicBezTo>
                    <a:pt x="55880" y="751693"/>
                    <a:pt x="0" y="695813"/>
                    <a:pt x="0" y="6272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627233"/>
                  </a:lnTo>
                  <a:cubicBezTo>
                    <a:pt x="4136979" y="695813"/>
                    <a:pt x="4081099" y="751693"/>
                    <a:pt x="4012519" y="7516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5CB940E-720F-4751-9FCA-E65C67D1D199}"/>
              </a:ext>
            </a:extLst>
          </p:cNvPr>
          <p:cNvSpPr txBox="1"/>
          <p:nvPr/>
        </p:nvSpPr>
        <p:spPr>
          <a:xfrm>
            <a:off x="714303" y="5503211"/>
            <a:ext cx="5257597" cy="1553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Nitish Kumar – 2k19/IT/093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Mehul Jain – 2k19/IT/078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17F853-D282-4C89-B1AF-FDC34B7FB67B}"/>
              </a:ext>
            </a:extLst>
          </p:cNvPr>
          <p:cNvSpPr txBox="1"/>
          <p:nvPr/>
        </p:nvSpPr>
        <p:spPr>
          <a:xfrm>
            <a:off x="1006029" y="8058593"/>
            <a:ext cx="5257597" cy="1047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Github:</a:t>
            </a:r>
            <a:r>
              <a:rPr lang="en-US" sz="2400" b="1" u="sng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</a:t>
            </a:r>
            <a:r>
              <a:rPr lang="en-US" sz="2400" b="1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://github.com/Nitish9711/</a:t>
            </a:r>
            <a:r>
              <a:rPr lang="en-US" sz="2400" b="1" u="sng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QuickToll</a:t>
            </a:r>
            <a:endParaRPr lang="en-US" sz="2400" dirty="0">
              <a:solidFill>
                <a:srgbClr val="000000"/>
              </a:solidFill>
              <a:latin typeface="Muli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">
            <a:extLst>
              <a:ext uri="{FF2B5EF4-FFF2-40B4-BE49-F238E27FC236}">
                <a16:creationId xmlns:a16="http://schemas.microsoft.com/office/drawing/2014/main" id="{06A5B7EF-593E-4E84-8362-4DC1754D3436}"/>
              </a:ext>
            </a:extLst>
          </p:cNvPr>
          <p:cNvGrpSpPr/>
          <p:nvPr/>
        </p:nvGrpSpPr>
        <p:grpSpPr>
          <a:xfrm>
            <a:off x="4800600" y="213468"/>
            <a:ext cx="9391650" cy="1083119"/>
            <a:chOff x="-59879" y="-2095979"/>
            <a:chExt cx="3690051" cy="3567128"/>
          </a:xfrm>
        </p:grpSpPr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D0C4FB0F-E0B5-4D69-9D1E-32867DFD3CC9}"/>
                </a:ext>
              </a:extLst>
            </p:cNvPr>
            <p:cNvSpPr/>
            <p:nvPr/>
          </p:nvSpPr>
          <p:spPr>
            <a:xfrm>
              <a:off x="-59879" y="-2095979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pPr algn="ctr"/>
              <a:endParaRPr lang="en-IN" dirty="0"/>
            </a:p>
          </p:txBody>
        </p:sp>
      </p:grpSp>
      <p:sp>
        <p:nvSpPr>
          <p:cNvPr id="83" name="TextBox 4">
            <a:extLst>
              <a:ext uri="{FF2B5EF4-FFF2-40B4-BE49-F238E27FC236}">
                <a16:creationId xmlns:a16="http://schemas.microsoft.com/office/drawing/2014/main" id="{EDEB5CF5-44D4-4276-8CD8-6DA79F235369}"/>
              </a:ext>
            </a:extLst>
          </p:cNvPr>
          <p:cNvSpPr txBox="1"/>
          <p:nvPr/>
        </p:nvSpPr>
        <p:spPr>
          <a:xfrm>
            <a:off x="5257800" y="552343"/>
            <a:ext cx="11466368" cy="510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4400" b="1" dirty="0">
                <a:solidFill>
                  <a:schemeClr val="bg1"/>
                </a:solidFill>
                <a:latin typeface="Muli Regular"/>
              </a:rPr>
              <a:t>Number Plate Image Processing</a:t>
            </a:r>
          </a:p>
        </p:txBody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C5E435A9-895B-4F18-A507-373034FBAF7C}"/>
              </a:ext>
            </a:extLst>
          </p:cNvPr>
          <p:cNvGrpSpPr/>
          <p:nvPr/>
        </p:nvGrpSpPr>
        <p:grpSpPr>
          <a:xfrm>
            <a:off x="1622940" y="6244242"/>
            <a:ext cx="7673460" cy="4042758"/>
            <a:chOff x="403122" y="-1022662"/>
            <a:chExt cx="3690051" cy="3567128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D5ECAC4-0847-4B7A-A529-6AD4B58037FC}"/>
                </a:ext>
              </a:extLst>
            </p:cNvPr>
            <p:cNvSpPr/>
            <p:nvPr/>
          </p:nvSpPr>
          <p:spPr>
            <a:xfrm>
              <a:off x="403122" y="-1022662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5">
            <a:extLst>
              <a:ext uri="{FF2B5EF4-FFF2-40B4-BE49-F238E27FC236}">
                <a16:creationId xmlns:a16="http://schemas.microsoft.com/office/drawing/2014/main" id="{4C9DDA86-AE8E-4BFB-992B-FCFE406F4940}"/>
              </a:ext>
            </a:extLst>
          </p:cNvPr>
          <p:cNvGrpSpPr/>
          <p:nvPr/>
        </p:nvGrpSpPr>
        <p:grpSpPr>
          <a:xfrm>
            <a:off x="1553667" y="6244242"/>
            <a:ext cx="7673460" cy="4042758"/>
            <a:chOff x="403122" y="-1022662"/>
            <a:chExt cx="3690051" cy="3567128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F3F6F3C1-092C-4AC0-9876-C8E901950DF2}"/>
                </a:ext>
              </a:extLst>
            </p:cNvPr>
            <p:cNvSpPr/>
            <p:nvPr/>
          </p:nvSpPr>
          <p:spPr>
            <a:xfrm>
              <a:off x="403122" y="-1022662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04262137-2B6A-4071-80FA-378523E7853F}"/>
              </a:ext>
            </a:extLst>
          </p:cNvPr>
          <p:cNvGrpSpPr/>
          <p:nvPr/>
        </p:nvGrpSpPr>
        <p:grpSpPr>
          <a:xfrm>
            <a:off x="9906000" y="6190523"/>
            <a:ext cx="7673460" cy="4042758"/>
            <a:chOff x="403122" y="-1022662"/>
            <a:chExt cx="3690051" cy="3567128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27C2625-1A26-45DB-B35C-DD2C2D04F193}"/>
                </a:ext>
              </a:extLst>
            </p:cNvPr>
            <p:cNvSpPr/>
            <p:nvPr/>
          </p:nvSpPr>
          <p:spPr>
            <a:xfrm>
              <a:off x="403122" y="-1022662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5">
            <a:extLst>
              <a:ext uri="{FF2B5EF4-FFF2-40B4-BE49-F238E27FC236}">
                <a16:creationId xmlns:a16="http://schemas.microsoft.com/office/drawing/2014/main" id="{0A28DF41-90E2-4FB7-BBAE-006941B96B27}"/>
              </a:ext>
            </a:extLst>
          </p:cNvPr>
          <p:cNvGrpSpPr/>
          <p:nvPr/>
        </p:nvGrpSpPr>
        <p:grpSpPr>
          <a:xfrm>
            <a:off x="1622940" y="2033302"/>
            <a:ext cx="7673460" cy="4042758"/>
            <a:chOff x="403122" y="-1022662"/>
            <a:chExt cx="3690051" cy="3567128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8A8714E8-EDCA-4E39-951A-BDB533084662}"/>
                </a:ext>
              </a:extLst>
            </p:cNvPr>
            <p:cNvSpPr/>
            <p:nvPr/>
          </p:nvSpPr>
          <p:spPr>
            <a:xfrm>
              <a:off x="403122" y="-1022662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5">
            <a:extLst>
              <a:ext uri="{FF2B5EF4-FFF2-40B4-BE49-F238E27FC236}">
                <a16:creationId xmlns:a16="http://schemas.microsoft.com/office/drawing/2014/main" id="{EDD791BA-E1E5-4A34-9054-A831C405B56B}"/>
              </a:ext>
            </a:extLst>
          </p:cNvPr>
          <p:cNvGrpSpPr/>
          <p:nvPr/>
        </p:nvGrpSpPr>
        <p:grpSpPr>
          <a:xfrm>
            <a:off x="9906000" y="2033301"/>
            <a:ext cx="7673460" cy="3883933"/>
            <a:chOff x="403122" y="-1022662"/>
            <a:chExt cx="3690051" cy="3567128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22D408ED-A20A-4D01-B6A8-B6D82722323A}"/>
                </a:ext>
              </a:extLst>
            </p:cNvPr>
            <p:cNvSpPr/>
            <p:nvPr/>
          </p:nvSpPr>
          <p:spPr>
            <a:xfrm>
              <a:off x="403122" y="-1022662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4F0F091-71DF-4BE7-B515-691848DF9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40" y="3024762"/>
            <a:ext cx="7604187" cy="30374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A783F1-7DFA-472C-87D8-2D3AC97F66AC}"/>
              </a:ext>
            </a:extLst>
          </p:cNvPr>
          <p:cNvSpPr/>
          <p:nvPr/>
        </p:nvSpPr>
        <p:spPr>
          <a:xfrm>
            <a:off x="2490469" y="2067367"/>
            <a:ext cx="57998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Grey Scale Conversion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928493C-750C-4DD8-AB42-71E2694F6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928" y="3169730"/>
            <a:ext cx="7673459" cy="274750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F08CADC-B476-4669-B9BC-7CF276B2A84E}"/>
              </a:ext>
            </a:extLst>
          </p:cNvPr>
          <p:cNvSpPr/>
          <p:nvPr/>
        </p:nvSpPr>
        <p:spPr>
          <a:xfrm>
            <a:off x="11062221" y="2204505"/>
            <a:ext cx="47745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Contour Mapping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8D112E9-08A5-4831-9523-CE6A7B78C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40" y="7734300"/>
            <a:ext cx="7742733" cy="235655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E4B0363-6D82-4C54-B323-FEE97C0FFD69}"/>
              </a:ext>
            </a:extLst>
          </p:cNvPr>
          <p:cNvSpPr/>
          <p:nvPr/>
        </p:nvSpPr>
        <p:spPr>
          <a:xfrm>
            <a:off x="2088851" y="6359492"/>
            <a:ext cx="674165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Black and White according to</a:t>
            </a:r>
          </a:p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threshold value(60)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B210E0C-304F-46E9-9944-7B70373DEC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18" y="7339085"/>
            <a:ext cx="7604187" cy="282034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B300097-D475-45D5-81FF-6C7E7749DB1C}"/>
              </a:ext>
            </a:extLst>
          </p:cNvPr>
          <p:cNvSpPr/>
          <p:nvPr/>
        </p:nvSpPr>
        <p:spPr>
          <a:xfrm>
            <a:off x="11457231" y="6410861"/>
            <a:ext cx="39844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Image Inversion</a:t>
            </a:r>
          </a:p>
        </p:txBody>
      </p:sp>
    </p:spTree>
    <p:extLst>
      <p:ext uri="{BB962C8B-B14F-4D97-AF65-F5344CB8AC3E}">
        <p14:creationId xmlns:p14="http://schemas.microsoft.com/office/powerpoint/2010/main" val="163499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">
            <a:extLst>
              <a:ext uri="{FF2B5EF4-FFF2-40B4-BE49-F238E27FC236}">
                <a16:creationId xmlns:a16="http://schemas.microsoft.com/office/drawing/2014/main" id="{06A5B7EF-593E-4E84-8362-4DC1754D3436}"/>
              </a:ext>
            </a:extLst>
          </p:cNvPr>
          <p:cNvGrpSpPr/>
          <p:nvPr/>
        </p:nvGrpSpPr>
        <p:grpSpPr>
          <a:xfrm>
            <a:off x="5063836" y="847361"/>
            <a:ext cx="7505700" cy="1083119"/>
            <a:chOff x="0" y="0"/>
            <a:chExt cx="3690051" cy="3567128"/>
          </a:xfrm>
        </p:grpSpPr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D0C4FB0F-E0B5-4D69-9D1E-32867DFD3CC9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pPr algn="ctr"/>
              <a:endParaRPr lang="en-IN" dirty="0"/>
            </a:p>
          </p:txBody>
        </p:sp>
      </p:grpSp>
      <p:sp>
        <p:nvSpPr>
          <p:cNvPr id="83" name="TextBox 4">
            <a:extLst>
              <a:ext uri="{FF2B5EF4-FFF2-40B4-BE49-F238E27FC236}">
                <a16:creationId xmlns:a16="http://schemas.microsoft.com/office/drawing/2014/main" id="{EDEB5CF5-44D4-4276-8CD8-6DA79F235369}"/>
              </a:ext>
            </a:extLst>
          </p:cNvPr>
          <p:cNvSpPr txBox="1"/>
          <p:nvPr/>
        </p:nvSpPr>
        <p:spPr>
          <a:xfrm>
            <a:off x="7543800" y="1318751"/>
            <a:ext cx="11466368" cy="510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4400" b="1" dirty="0">
                <a:solidFill>
                  <a:schemeClr val="bg1"/>
                </a:solidFill>
                <a:latin typeface="Muli Regular"/>
              </a:rPr>
              <a:t>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596A0-58D3-4A0A-9CD1-85D645BF4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38" r="1554" b="2648"/>
          <a:stretch/>
        </p:blipFill>
        <p:spPr>
          <a:xfrm>
            <a:off x="1905000" y="2401870"/>
            <a:ext cx="14478000" cy="72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73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05814" y="4610340"/>
            <a:ext cx="1545072" cy="14909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05814" y="2893547"/>
            <a:ext cx="1633874" cy="138879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64991" y="836414"/>
            <a:ext cx="1226719" cy="170377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330316" y="1004086"/>
            <a:ext cx="1827384" cy="14253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919900" y="7642309"/>
            <a:ext cx="1832673" cy="172271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910093" y="982490"/>
            <a:ext cx="1856948" cy="14298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463480" y="5826298"/>
            <a:ext cx="1481592" cy="125935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189227" y="5826298"/>
            <a:ext cx="1945089" cy="164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364066" y="4412151"/>
            <a:ext cx="1419986" cy="107919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215148" y="762885"/>
            <a:ext cx="1984001" cy="166656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416355" y="2736282"/>
            <a:ext cx="1200131" cy="104411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2527990" y="2581214"/>
            <a:ext cx="1695320" cy="130539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2883115" y="8126503"/>
            <a:ext cx="1251200" cy="123243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4902901" y="2777623"/>
            <a:ext cx="2356399" cy="179086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0506868" y="1032806"/>
            <a:ext cx="1682359" cy="137953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2196441" y="4105307"/>
            <a:ext cx="1427305" cy="138448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6198735" y="4851040"/>
            <a:ext cx="1060565" cy="102874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8090357" y="4212287"/>
            <a:ext cx="2027787" cy="127750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6162623" y="6728274"/>
            <a:ext cx="2346586" cy="106769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8453226" y="5988912"/>
            <a:ext cx="1740856" cy="109673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15958018" y="6257044"/>
            <a:ext cx="1344204" cy="1804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14516843" y="6101334"/>
            <a:ext cx="1125964" cy="1160788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10148409" y="2736282"/>
            <a:ext cx="1851301" cy="1249628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13998516" y="4818637"/>
            <a:ext cx="1644291" cy="98657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4516843" y="7669178"/>
            <a:ext cx="930265" cy="1722712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6205814" y="8286260"/>
            <a:ext cx="2303396" cy="110563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8"/>
          <a:srcRect/>
          <a:stretch>
            <a:fillRect/>
          </a:stretch>
        </p:blipFill>
        <p:spPr>
          <a:xfrm>
            <a:off x="10982918" y="7486120"/>
            <a:ext cx="1545072" cy="1872815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838200" y="571500"/>
            <a:ext cx="5133923" cy="9150638"/>
            <a:chOff x="0" y="57150"/>
            <a:chExt cx="6845231" cy="12200846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861992"/>
              <a:ext cx="6845231" cy="103960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8015" lvl="1" indent="-294007">
                <a:lnSpc>
                  <a:spcPts val="3812"/>
                </a:lnSpc>
                <a:buFont typeface="Arial"/>
                <a:buChar char="•"/>
              </a:pPr>
              <a:r>
                <a:rPr lang="en-US" sz="2800" u="sng" dirty="0">
                  <a:solidFill>
                    <a:srgbClr val="0048CD"/>
                  </a:solidFill>
                  <a:hlinkClick r:id="rId29"/>
                </a:rPr>
                <a:t>ht</a:t>
              </a:r>
              <a:r>
                <a:rPr lang="en-US" sz="2800" u="sng" dirty="0">
                  <a:hlinkClick r:id="rId29"/>
                </a:rPr>
                <a:t>tps://docs.opencv.org/3.4/d6/d0f/group__dnn.html#ga3b34fe7a29494a6a4295c169a7d32422</a:t>
              </a:r>
              <a:r>
                <a:rPr lang="en-US" sz="2800" dirty="0"/>
                <a:t> </a:t>
              </a:r>
            </a:p>
            <a:p>
              <a:pPr marL="588015" lvl="1" indent="-294007">
                <a:lnSpc>
                  <a:spcPts val="3812"/>
                </a:lnSpc>
                <a:buFont typeface="Arial"/>
                <a:buChar char="•"/>
              </a:pPr>
              <a:r>
                <a:rPr lang="en-US" sz="2800" u="sng" dirty="0">
                  <a:hlinkClick r:id="rId30"/>
                </a:rPr>
                <a:t>https://opencv-tutorial.readthedocs.io/en/latest/yolo/yolo.html</a:t>
              </a:r>
              <a:endParaRPr lang="en-US" sz="2800" u="sng" dirty="0"/>
            </a:p>
            <a:p>
              <a:pPr marL="588015" lvl="1" indent="-294007">
                <a:lnSpc>
                  <a:spcPts val="3812"/>
                </a:lnSpc>
                <a:buFont typeface="Arial"/>
                <a:buChar char="•"/>
              </a:pPr>
              <a:r>
                <a:rPr lang="en-US" sz="2800" u="sng" dirty="0">
                  <a:hlinkClick r:id="rId31"/>
                </a:rPr>
                <a:t>https://towardsdatascience.com/non-maximum-suppression-nms-93ce178e177c</a:t>
              </a:r>
              <a:r>
                <a:rPr lang="en-US" sz="2800" dirty="0"/>
                <a:t> </a:t>
              </a:r>
            </a:p>
            <a:p>
              <a:pPr marL="588015" lvl="1" indent="-294007">
                <a:lnSpc>
                  <a:spcPts val="3812"/>
                </a:lnSpc>
                <a:buFont typeface="Arial"/>
                <a:buChar char="•"/>
              </a:pPr>
              <a:r>
                <a:rPr lang="en-US" sz="2800" u="sng" dirty="0">
                  <a:hlinkClick r:id="rId32"/>
                </a:rPr>
                <a:t>https</a:t>
              </a:r>
              <a:r>
                <a:rPr lang="en-US" sz="2800" u="sng">
                  <a:hlinkClick r:id="rId32"/>
                </a:rPr>
                <a:t>://www.ijert.org/a-review-paper-on-automatic-number-plate-recognition-system-using-machine-learning-algorithms</a:t>
              </a:r>
              <a:endParaRPr lang="en-US" sz="2800" dirty="0"/>
            </a:p>
            <a:p>
              <a:pPr marL="588015" lvl="1" indent="-294007">
                <a:lnSpc>
                  <a:spcPts val="3812"/>
                </a:lnSpc>
                <a:buFont typeface="Arial"/>
                <a:buChar char="•"/>
              </a:pPr>
              <a:endParaRPr lang="en-US" sz="2723" dirty="0">
                <a:solidFill>
                  <a:srgbClr val="0048CD"/>
                </a:solidFill>
                <a:latin typeface="Muli Regular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57150"/>
              <a:ext cx="6845231" cy="1236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 spc="-63" dirty="0">
                  <a:solidFill>
                    <a:srgbClr val="0048CD"/>
                  </a:solidFill>
                  <a:latin typeface="Muli Bold"/>
                </a:rPr>
                <a:t>References:</a:t>
              </a:r>
            </a:p>
          </p:txBody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33"/>
          <a:srcRect/>
          <a:stretch>
            <a:fillRect/>
          </a:stretch>
        </p:blipFill>
        <p:spPr>
          <a:xfrm>
            <a:off x="15956481" y="8503665"/>
            <a:ext cx="1545072" cy="9424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46764" y="402017"/>
            <a:ext cx="7010399" cy="8967612"/>
            <a:chOff x="-3254372" y="-253034"/>
            <a:chExt cx="3807919" cy="3253350"/>
          </a:xfrm>
        </p:grpSpPr>
        <p:sp>
          <p:nvSpPr>
            <p:cNvPr id="6" name="Freeform 6"/>
            <p:cNvSpPr/>
            <p:nvPr/>
          </p:nvSpPr>
          <p:spPr>
            <a:xfrm>
              <a:off x="-3254372" y="-253034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47416" y="588978"/>
            <a:ext cx="7621680" cy="4554522"/>
            <a:chOff x="0" y="0"/>
            <a:chExt cx="3690051" cy="3567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96123" y="1747425"/>
            <a:ext cx="7153318" cy="2427149"/>
            <a:chOff x="-120165" y="-22775"/>
            <a:chExt cx="9537757" cy="3236198"/>
          </a:xfrm>
        </p:grpSpPr>
        <p:sp>
          <p:nvSpPr>
            <p:cNvPr id="10" name="TextBox 10"/>
            <p:cNvSpPr txBox="1"/>
            <p:nvPr/>
          </p:nvSpPr>
          <p:spPr>
            <a:xfrm>
              <a:off x="-26206" y="764110"/>
              <a:ext cx="9443798" cy="614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Long queues at toll stations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93341" y="-22775"/>
              <a:ext cx="9443798" cy="796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Problem 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20165" y="2569718"/>
              <a:ext cx="9443798" cy="614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Human Resource required around the clock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00884" y="1803833"/>
              <a:ext cx="9443798" cy="796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Problem 2</a:t>
              </a:r>
            </a:p>
          </p:txBody>
        </p:sp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89FA9F9E-F31D-44BB-891C-7700CCFCAA8A}"/>
                </a:ext>
              </a:extLst>
            </p:cNvPr>
            <p:cNvSpPr txBox="1"/>
            <p:nvPr/>
          </p:nvSpPr>
          <p:spPr>
            <a:xfrm>
              <a:off x="-107058" y="2598810"/>
              <a:ext cx="9443798" cy="614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Human Resource required around the clock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 rot="-5400000">
            <a:off x="-1978477" y="3672818"/>
            <a:ext cx="5053238" cy="447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48CD"/>
                </a:solidFill>
                <a:latin typeface="Space Mono"/>
              </a:rPr>
              <a:t>             </a:t>
            </a:r>
            <a:r>
              <a:rPr lang="en-US" sz="3200" dirty="0">
                <a:solidFill>
                  <a:srgbClr val="0048CD"/>
                </a:solidFill>
                <a:latin typeface="Space Mono"/>
              </a:rPr>
              <a:t>Problems</a:t>
            </a:r>
          </a:p>
        </p:txBody>
      </p:sp>
      <p:grpSp>
        <p:nvGrpSpPr>
          <p:cNvPr id="20" name="Group 7">
            <a:extLst>
              <a:ext uri="{FF2B5EF4-FFF2-40B4-BE49-F238E27FC236}">
                <a16:creationId xmlns:a16="http://schemas.microsoft.com/office/drawing/2014/main" id="{66B2C27F-2237-48E0-A7E1-27BBC5CDFAEF}"/>
              </a:ext>
            </a:extLst>
          </p:cNvPr>
          <p:cNvGrpSpPr/>
          <p:nvPr/>
        </p:nvGrpSpPr>
        <p:grpSpPr>
          <a:xfrm>
            <a:off x="907130" y="5389586"/>
            <a:ext cx="7621680" cy="4554522"/>
            <a:chOff x="0" y="0"/>
            <a:chExt cx="3690051" cy="3567128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C7FC9918-07AD-4459-A983-EE9CB0AAA028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23" name="TextBox 16">
            <a:extLst>
              <a:ext uri="{FF2B5EF4-FFF2-40B4-BE49-F238E27FC236}">
                <a16:creationId xmlns:a16="http://schemas.microsoft.com/office/drawing/2014/main" id="{CA71684F-085C-418E-967C-4525F2B4D8D6}"/>
              </a:ext>
            </a:extLst>
          </p:cNvPr>
          <p:cNvSpPr txBox="1"/>
          <p:nvPr/>
        </p:nvSpPr>
        <p:spPr>
          <a:xfrm rot="-5400000">
            <a:off x="-3487146" y="7803295"/>
            <a:ext cx="8165446" cy="447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3200" dirty="0">
                <a:solidFill>
                  <a:srgbClr val="0048CD"/>
                </a:solidFill>
                <a:latin typeface="Space Mono"/>
              </a:rPr>
              <a:t>             Our Objective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B5534861-5F14-4B4C-AA26-AF27F7AB3BE2}"/>
              </a:ext>
            </a:extLst>
          </p:cNvPr>
          <p:cNvSpPr txBox="1"/>
          <p:nvPr/>
        </p:nvSpPr>
        <p:spPr>
          <a:xfrm>
            <a:off x="1386247" y="6192480"/>
            <a:ext cx="7082849" cy="296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Design a low cost and effective system</a:t>
            </a:r>
          </a:p>
          <a:p>
            <a:pPr marL="457200" indent="-457200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Attain complete automation of toll booths</a:t>
            </a:r>
          </a:p>
          <a:p>
            <a:pPr marL="457200" indent="-457200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Reduce waits at toll stations</a:t>
            </a:r>
          </a:p>
          <a:p>
            <a:pPr marL="457200" indent="-457200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Muli Regular"/>
              </a:rPr>
              <a:t>Create a facility to pay online</a:t>
            </a:r>
          </a:p>
          <a:p>
            <a:pPr marL="457200" indent="-457200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FFFFFF"/>
              </a:solidFill>
              <a:latin typeface="Muli Regular"/>
            </a:endParaRPr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901AA46D-C7D7-4148-92D7-772946B716B0}"/>
              </a:ext>
            </a:extLst>
          </p:cNvPr>
          <p:cNvGrpSpPr/>
          <p:nvPr/>
        </p:nvGrpSpPr>
        <p:grpSpPr>
          <a:xfrm>
            <a:off x="9144000" y="419258"/>
            <a:ext cx="7838047" cy="9524850"/>
            <a:chOff x="-3196072" y="-166124"/>
            <a:chExt cx="3807919" cy="3253350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4AAC6BA-4DB8-4E82-8D5D-DF1B31F9A2CD}"/>
                </a:ext>
              </a:extLst>
            </p:cNvPr>
            <p:cNvSpPr/>
            <p:nvPr/>
          </p:nvSpPr>
          <p:spPr>
            <a:xfrm>
              <a:off x="-3196072" y="-166124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30" name="Group 7">
            <a:extLst>
              <a:ext uri="{FF2B5EF4-FFF2-40B4-BE49-F238E27FC236}">
                <a16:creationId xmlns:a16="http://schemas.microsoft.com/office/drawing/2014/main" id="{D16D51EF-3774-42B6-93A8-4995D8044A13}"/>
              </a:ext>
            </a:extLst>
          </p:cNvPr>
          <p:cNvGrpSpPr/>
          <p:nvPr/>
        </p:nvGrpSpPr>
        <p:grpSpPr>
          <a:xfrm>
            <a:off x="9360593" y="575845"/>
            <a:ext cx="7838047" cy="9627482"/>
            <a:chOff x="0" y="0"/>
            <a:chExt cx="3610860" cy="1270743"/>
          </a:xfrm>
        </p:grpSpPr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48B76E4B-69DA-4753-9365-196CE0965BA3}"/>
                </a:ext>
              </a:extLst>
            </p:cNvPr>
            <p:cNvSpPr/>
            <p:nvPr/>
          </p:nvSpPr>
          <p:spPr>
            <a:xfrm>
              <a:off x="0" y="0"/>
              <a:ext cx="3610860" cy="1270743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33" name="TextBox 11">
            <a:extLst>
              <a:ext uri="{FF2B5EF4-FFF2-40B4-BE49-F238E27FC236}">
                <a16:creationId xmlns:a16="http://schemas.microsoft.com/office/drawing/2014/main" id="{8B21F681-FBB7-472F-ADC9-37B341EE21FF}"/>
              </a:ext>
            </a:extLst>
          </p:cNvPr>
          <p:cNvSpPr txBox="1"/>
          <p:nvPr/>
        </p:nvSpPr>
        <p:spPr>
          <a:xfrm>
            <a:off x="11125200" y="1137397"/>
            <a:ext cx="708284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4000" dirty="0">
                <a:solidFill>
                  <a:srgbClr val="75C7FB"/>
                </a:solidFill>
                <a:latin typeface="Inknut Antiqua Medium"/>
              </a:rPr>
              <a:t>Our Solution</a:t>
            </a:r>
          </a:p>
        </p:txBody>
      </p:sp>
      <p:sp>
        <p:nvSpPr>
          <p:cNvPr id="41" name="TextBox 10">
            <a:extLst>
              <a:ext uri="{FF2B5EF4-FFF2-40B4-BE49-F238E27FC236}">
                <a16:creationId xmlns:a16="http://schemas.microsoft.com/office/drawing/2014/main" id="{5B2E4E03-479B-4846-806F-294BBED3CD6D}"/>
              </a:ext>
            </a:extLst>
          </p:cNvPr>
          <p:cNvSpPr txBox="1"/>
          <p:nvPr/>
        </p:nvSpPr>
        <p:spPr>
          <a:xfrm>
            <a:off x="9802127" y="2094863"/>
            <a:ext cx="7082849" cy="473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Muli Regular"/>
              </a:rPr>
              <a:t>Automatic Number Plate Recognition</a:t>
            </a:r>
          </a:p>
        </p:txBody>
      </p:sp>
      <p:grpSp>
        <p:nvGrpSpPr>
          <p:cNvPr id="44" name="Group 5">
            <a:extLst>
              <a:ext uri="{FF2B5EF4-FFF2-40B4-BE49-F238E27FC236}">
                <a16:creationId xmlns:a16="http://schemas.microsoft.com/office/drawing/2014/main" id="{3C5F2992-87A4-415A-BB13-E1EB0B3E79AF}"/>
              </a:ext>
            </a:extLst>
          </p:cNvPr>
          <p:cNvGrpSpPr/>
          <p:nvPr/>
        </p:nvGrpSpPr>
        <p:grpSpPr>
          <a:xfrm>
            <a:off x="9791195" y="2796464"/>
            <a:ext cx="7082849" cy="6959069"/>
            <a:chOff x="-3254372" y="-253034"/>
            <a:chExt cx="3807919" cy="3253350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EE2BD197-22F4-4DB9-AC34-A7DA52D7FB5A}"/>
                </a:ext>
              </a:extLst>
            </p:cNvPr>
            <p:cNvSpPr/>
            <p:nvPr/>
          </p:nvSpPr>
          <p:spPr>
            <a:xfrm>
              <a:off x="-3254372" y="-253034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7" name="TextBox 11">
            <a:extLst>
              <a:ext uri="{FF2B5EF4-FFF2-40B4-BE49-F238E27FC236}">
                <a16:creationId xmlns:a16="http://schemas.microsoft.com/office/drawing/2014/main" id="{4DB93D7D-66DF-40FE-8F31-CE622AEB8172}"/>
              </a:ext>
            </a:extLst>
          </p:cNvPr>
          <p:cNvSpPr txBox="1"/>
          <p:nvPr/>
        </p:nvSpPr>
        <p:spPr>
          <a:xfrm>
            <a:off x="9791195" y="2880328"/>
            <a:ext cx="6926384" cy="3794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just">
              <a:lnSpc>
                <a:spcPts val="5040"/>
              </a:lnSpc>
              <a:spcBef>
                <a:spcPct val="0"/>
              </a:spcBef>
              <a:buAutoNum type="arabicPeriod"/>
            </a:pPr>
            <a:r>
              <a:rPr lang="en-US" sz="2800" dirty="0">
                <a:solidFill>
                  <a:srgbClr val="75C7FB"/>
                </a:solidFill>
                <a:latin typeface="Inknut Antiqua Medium"/>
              </a:rPr>
              <a:t>In this a camera will capture the image of the vehicle.</a:t>
            </a:r>
          </a:p>
          <a:p>
            <a:pPr marL="514350" indent="-514350" algn="just">
              <a:lnSpc>
                <a:spcPts val="5040"/>
              </a:lnSpc>
              <a:spcBef>
                <a:spcPct val="0"/>
              </a:spcBef>
              <a:buAutoNum type="arabicPeriod"/>
            </a:pPr>
            <a:r>
              <a:rPr lang="en-US" sz="2800" dirty="0">
                <a:solidFill>
                  <a:srgbClr val="75C7FB"/>
                </a:solidFill>
                <a:latin typeface="Inknut Antiqua Medium"/>
              </a:rPr>
              <a:t>Identify the type of vehicle and number plate of the vehicle.</a:t>
            </a:r>
          </a:p>
          <a:p>
            <a:pPr marL="514350" indent="-514350" algn="just">
              <a:lnSpc>
                <a:spcPts val="5040"/>
              </a:lnSpc>
              <a:spcBef>
                <a:spcPct val="0"/>
              </a:spcBef>
              <a:buAutoNum type="arabicPeriod"/>
            </a:pPr>
            <a:r>
              <a:rPr lang="en-US" sz="2800" dirty="0">
                <a:solidFill>
                  <a:srgbClr val="75C7FB"/>
                </a:solidFill>
                <a:latin typeface="Inknut Antiqua Medium"/>
              </a:rPr>
              <a:t>Increase the Toll amount corresponding to that vehicle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5E6D66F-C722-4719-A641-6F0B8595F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443" y="6748430"/>
            <a:ext cx="6138345" cy="30713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3">
            <a:extLst>
              <a:ext uri="{FF2B5EF4-FFF2-40B4-BE49-F238E27FC236}">
                <a16:creationId xmlns:a16="http://schemas.microsoft.com/office/drawing/2014/main" id="{60566C4A-EE2F-4BED-BAEF-0410E712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07999" y="8136564"/>
            <a:ext cx="2123923" cy="197524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82038" y="7905638"/>
            <a:ext cx="2123923" cy="19752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554476" y="163251"/>
            <a:ext cx="2123923" cy="197524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160793" y="2382267"/>
            <a:ext cx="2280164" cy="864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38"/>
              </a:lnSpc>
              <a:spcBef>
                <a:spcPct val="0"/>
              </a:spcBef>
            </a:pPr>
            <a:r>
              <a:rPr lang="en-US" sz="5170" dirty="0">
                <a:solidFill>
                  <a:srgbClr val="0048CD"/>
                </a:solidFill>
                <a:latin typeface="Muli Bold"/>
              </a:rPr>
              <a:t>2019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A0E814EF-9536-4CF2-BC58-4FC52E5A75EE}"/>
              </a:ext>
            </a:extLst>
          </p:cNvPr>
          <p:cNvSpPr txBox="1"/>
          <p:nvPr/>
        </p:nvSpPr>
        <p:spPr>
          <a:xfrm>
            <a:off x="9372601" y="1123276"/>
            <a:ext cx="6934200" cy="851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38"/>
              </a:lnSpc>
              <a:spcBef>
                <a:spcPct val="0"/>
              </a:spcBef>
            </a:pPr>
            <a:endParaRPr lang="en-US" sz="5170" dirty="0">
              <a:solidFill>
                <a:srgbClr val="0048CD"/>
              </a:solidFill>
              <a:latin typeface="Muli Bold"/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B0DAB42A-110F-4DAF-896C-28048FBCF338}"/>
              </a:ext>
            </a:extLst>
          </p:cNvPr>
          <p:cNvSpPr txBox="1"/>
          <p:nvPr/>
        </p:nvSpPr>
        <p:spPr>
          <a:xfrm>
            <a:off x="8895131" y="3684624"/>
            <a:ext cx="7082849" cy="46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51C862-7E92-4F31-87F4-A698C55A4B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r="3892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3444ABF-9E2D-4E82-9F6F-C1B01B98CA81}"/>
              </a:ext>
            </a:extLst>
          </p:cNvPr>
          <p:cNvSpPr/>
          <p:nvPr/>
        </p:nvSpPr>
        <p:spPr>
          <a:xfrm>
            <a:off x="3249030" y="1178713"/>
            <a:ext cx="818127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Object oriented Programming concepts Used:</a:t>
            </a:r>
          </a:p>
          <a:p>
            <a:pPr algn="ctr"/>
            <a:endParaRPr lang="en-US" sz="3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0B56BBA3-E777-426D-9CF4-8F54D201DBE7}"/>
              </a:ext>
            </a:extLst>
          </p:cNvPr>
          <p:cNvSpPr txBox="1"/>
          <p:nvPr/>
        </p:nvSpPr>
        <p:spPr>
          <a:xfrm>
            <a:off x="6154681" y="1741713"/>
            <a:ext cx="7082848" cy="446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Muli Regular"/>
              </a:rPr>
              <a:t>Data Abstraction</a:t>
            </a:r>
          </a:p>
          <a:p>
            <a:pPr marL="457200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Muli Regular"/>
              </a:rPr>
              <a:t>Inheritance</a:t>
            </a:r>
          </a:p>
          <a:p>
            <a:pPr marL="457200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Muli Regular"/>
              </a:rPr>
              <a:t>Constructors</a:t>
            </a:r>
          </a:p>
          <a:p>
            <a:pPr marL="457200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Muli Regular"/>
              </a:rPr>
              <a:t>Data encapsulation</a:t>
            </a:r>
          </a:p>
          <a:p>
            <a:pPr marL="457200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Muli Regular"/>
              </a:rPr>
              <a:t>Different types of class functions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Muli Regular"/>
              </a:rPr>
              <a:t>	1. Accessor functions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Muli Regular"/>
              </a:rPr>
              <a:t>	2. Mutator functions</a:t>
            </a:r>
          </a:p>
          <a:p>
            <a:pPr marL="457200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Muli Regular"/>
              </a:rPr>
              <a:t>Exception Handling</a:t>
            </a:r>
          </a:p>
          <a:p>
            <a:pPr marL="457200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5925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3">
            <a:extLst>
              <a:ext uri="{FF2B5EF4-FFF2-40B4-BE49-F238E27FC236}">
                <a16:creationId xmlns:a16="http://schemas.microsoft.com/office/drawing/2014/main" id="{60566C4A-EE2F-4BED-BAEF-0410E712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07999" y="8136564"/>
            <a:ext cx="2123923" cy="197524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82038" y="7905638"/>
            <a:ext cx="2123923" cy="19752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554476" y="163251"/>
            <a:ext cx="2123923" cy="19752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000999" y="190500"/>
            <a:ext cx="9028013" cy="9921219"/>
            <a:chOff x="-42518" y="0"/>
            <a:chExt cx="3732569" cy="3886843"/>
          </a:xfrm>
        </p:grpSpPr>
        <p:sp>
          <p:nvSpPr>
            <p:cNvPr id="5" name="Freeform 5"/>
            <p:cNvSpPr/>
            <p:nvPr/>
          </p:nvSpPr>
          <p:spPr>
            <a:xfrm>
              <a:off x="-42518" y="0"/>
              <a:ext cx="3732569" cy="3886843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283175" y="567900"/>
            <a:ext cx="8534400" cy="9051315"/>
          </a:xfrm>
          <a:custGeom>
            <a:avLst/>
            <a:gdLst/>
            <a:ahLst/>
            <a:cxnLst/>
            <a:rect l="l" t="t" r="r" b="b"/>
            <a:pathLst>
              <a:path w="3690051" h="2969703">
                <a:moveTo>
                  <a:pt x="3565591" y="2969703"/>
                </a:moveTo>
                <a:lnTo>
                  <a:pt x="124460" y="2969703"/>
                </a:lnTo>
                <a:cubicBezTo>
                  <a:pt x="55880" y="2969703"/>
                  <a:pt x="0" y="2913823"/>
                  <a:pt x="0" y="284524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565591" y="0"/>
                </a:lnTo>
                <a:cubicBezTo>
                  <a:pt x="3634171" y="0"/>
                  <a:pt x="3690051" y="55880"/>
                  <a:pt x="3690051" y="124460"/>
                </a:cubicBezTo>
                <a:lnTo>
                  <a:pt x="3690051" y="2845243"/>
                </a:lnTo>
                <a:cubicBezTo>
                  <a:pt x="3690051" y="2913823"/>
                  <a:pt x="3634171" y="2969703"/>
                  <a:pt x="3565591" y="2969703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14" name="TextBox 14"/>
          <p:cNvSpPr txBox="1"/>
          <p:nvPr/>
        </p:nvSpPr>
        <p:spPr>
          <a:xfrm>
            <a:off x="3160793" y="2382267"/>
            <a:ext cx="2280164" cy="864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38"/>
              </a:lnSpc>
              <a:spcBef>
                <a:spcPct val="0"/>
              </a:spcBef>
            </a:pPr>
            <a:r>
              <a:rPr lang="en-US" sz="5170" dirty="0">
                <a:solidFill>
                  <a:srgbClr val="0048CD"/>
                </a:solidFill>
                <a:latin typeface="Muli Bold"/>
              </a:rPr>
              <a:t>2019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5616" y="692189"/>
            <a:ext cx="5922248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19"/>
              </a:lnSpc>
            </a:pPr>
            <a:r>
              <a:rPr lang="en-US" sz="7199" spc="-71" dirty="0">
                <a:solidFill>
                  <a:srgbClr val="FFFFFF"/>
                </a:solidFill>
                <a:latin typeface="Muli Bold"/>
              </a:rPr>
              <a:t>Core classes Used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A0E814EF-9536-4CF2-BC58-4FC52E5A75EE}"/>
              </a:ext>
            </a:extLst>
          </p:cNvPr>
          <p:cNvSpPr txBox="1"/>
          <p:nvPr/>
        </p:nvSpPr>
        <p:spPr>
          <a:xfrm>
            <a:off x="9372601" y="1123276"/>
            <a:ext cx="6934200" cy="851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38"/>
              </a:lnSpc>
              <a:spcBef>
                <a:spcPct val="0"/>
              </a:spcBef>
            </a:pPr>
            <a:endParaRPr lang="en-US" sz="5170" dirty="0">
              <a:solidFill>
                <a:srgbClr val="0048CD"/>
              </a:solidFill>
              <a:latin typeface="Muli Bold"/>
            </a:endParaRPr>
          </a:p>
        </p:txBody>
      </p:sp>
      <p:grpSp>
        <p:nvGrpSpPr>
          <p:cNvPr id="45" name="Group 8">
            <a:extLst>
              <a:ext uri="{FF2B5EF4-FFF2-40B4-BE49-F238E27FC236}">
                <a16:creationId xmlns:a16="http://schemas.microsoft.com/office/drawing/2014/main" id="{89C5190F-0CC8-4004-B365-726226E90C3D}"/>
              </a:ext>
            </a:extLst>
          </p:cNvPr>
          <p:cNvGrpSpPr/>
          <p:nvPr/>
        </p:nvGrpSpPr>
        <p:grpSpPr>
          <a:xfrm>
            <a:off x="9143999" y="666260"/>
            <a:ext cx="6444243" cy="1971430"/>
            <a:chOff x="0" y="0"/>
            <a:chExt cx="1833600" cy="972669"/>
          </a:xfrm>
        </p:grpSpPr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7F8DC9D9-1004-41B1-B8A9-DBF2D23A9178}"/>
                </a:ext>
              </a:extLst>
            </p:cNvPr>
            <p:cNvSpPr/>
            <p:nvPr/>
          </p:nvSpPr>
          <p:spPr>
            <a:xfrm>
              <a:off x="0" y="0"/>
              <a:ext cx="1833600" cy="972669"/>
            </a:xfrm>
            <a:custGeom>
              <a:avLst/>
              <a:gdLst/>
              <a:ahLst/>
              <a:cxnLst/>
              <a:rect l="l" t="t" r="r" b="b"/>
              <a:pathLst>
                <a:path w="1833600" h="972669">
                  <a:moveTo>
                    <a:pt x="1709140" y="972669"/>
                  </a:moveTo>
                  <a:lnTo>
                    <a:pt x="124460" y="972669"/>
                  </a:lnTo>
                  <a:cubicBezTo>
                    <a:pt x="55880" y="972669"/>
                    <a:pt x="0" y="916789"/>
                    <a:pt x="0" y="8482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9140" y="0"/>
                  </a:lnTo>
                  <a:cubicBezTo>
                    <a:pt x="1777721" y="0"/>
                    <a:pt x="1833600" y="55880"/>
                    <a:pt x="1833600" y="124460"/>
                  </a:cubicBezTo>
                  <a:lnTo>
                    <a:pt x="1833600" y="848209"/>
                  </a:lnTo>
                  <a:cubicBezTo>
                    <a:pt x="1833600" y="916789"/>
                    <a:pt x="1777721" y="972669"/>
                    <a:pt x="1709140" y="972669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50" name="Freeform 9">
            <a:extLst>
              <a:ext uri="{FF2B5EF4-FFF2-40B4-BE49-F238E27FC236}">
                <a16:creationId xmlns:a16="http://schemas.microsoft.com/office/drawing/2014/main" id="{524572E1-67A6-414F-95CF-6F081A0B863D}"/>
              </a:ext>
            </a:extLst>
          </p:cNvPr>
          <p:cNvSpPr/>
          <p:nvPr/>
        </p:nvSpPr>
        <p:spPr>
          <a:xfrm>
            <a:off x="9143999" y="2849004"/>
            <a:ext cx="6444243" cy="1971430"/>
          </a:xfrm>
          <a:custGeom>
            <a:avLst/>
            <a:gdLst/>
            <a:ahLst/>
            <a:cxnLst/>
            <a:rect l="l" t="t" r="r" b="b"/>
            <a:pathLst>
              <a:path w="1833600" h="972669">
                <a:moveTo>
                  <a:pt x="1709140" y="972669"/>
                </a:moveTo>
                <a:lnTo>
                  <a:pt x="124460" y="972669"/>
                </a:lnTo>
                <a:cubicBezTo>
                  <a:pt x="55880" y="972669"/>
                  <a:pt x="0" y="916789"/>
                  <a:pt x="0" y="84820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09140" y="0"/>
                </a:lnTo>
                <a:cubicBezTo>
                  <a:pt x="1777721" y="0"/>
                  <a:pt x="1833600" y="55880"/>
                  <a:pt x="1833600" y="124460"/>
                </a:cubicBezTo>
                <a:lnTo>
                  <a:pt x="1833600" y="848209"/>
                </a:lnTo>
                <a:cubicBezTo>
                  <a:pt x="1833600" y="916789"/>
                  <a:pt x="1777721" y="972669"/>
                  <a:pt x="1709140" y="972669"/>
                </a:cubicBezTo>
                <a:close/>
              </a:path>
            </a:pathLst>
          </a:custGeom>
          <a:solidFill>
            <a:srgbClr val="75C7FB"/>
          </a:solidFill>
        </p:spPr>
      </p:sp>
      <p:sp>
        <p:nvSpPr>
          <p:cNvPr id="52" name="Freeform 9">
            <a:extLst>
              <a:ext uri="{FF2B5EF4-FFF2-40B4-BE49-F238E27FC236}">
                <a16:creationId xmlns:a16="http://schemas.microsoft.com/office/drawing/2014/main" id="{B6D0DB95-0830-41A2-B1DB-CA34EE3BF3CF}"/>
              </a:ext>
            </a:extLst>
          </p:cNvPr>
          <p:cNvSpPr/>
          <p:nvPr/>
        </p:nvSpPr>
        <p:spPr>
          <a:xfrm>
            <a:off x="9143999" y="5096996"/>
            <a:ext cx="6444243" cy="1971430"/>
          </a:xfrm>
          <a:custGeom>
            <a:avLst/>
            <a:gdLst/>
            <a:ahLst/>
            <a:cxnLst/>
            <a:rect l="l" t="t" r="r" b="b"/>
            <a:pathLst>
              <a:path w="1833600" h="972669">
                <a:moveTo>
                  <a:pt x="1709140" y="972669"/>
                </a:moveTo>
                <a:lnTo>
                  <a:pt x="124460" y="972669"/>
                </a:lnTo>
                <a:cubicBezTo>
                  <a:pt x="55880" y="972669"/>
                  <a:pt x="0" y="916789"/>
                  <a:pt x="0" y="84820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09140" y="0"/>
                </a:lnTo>
                <a:cubicBezTo>
                  <a:pt x="1777721" y="0"/>
                  <a:pt x="1833600" y="55880"/>
                  <a:pt x="1833600" y="124460"/>
                </a:cubicBezTo>
                <a:lnTo>
                  <a:pt x="1833600" y="848209"/>
                </a:lnTo>
                <a:cubicBezTo>
                  <a:pt x="1833600" y="916789"/>
                  <a:pt x="1777721" y="972669"/>
                  <a:pt x="1709140" y="972669"/>
                </a:cubicBezTo>
                <a:close/>
              </a:path>
            </a:pathLst>
          </a:custGeom>
          <a:solidFill>
            <a:srgbClr val="75C7FB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4" name="TextBox 3">
            <a:extLst>
              <a:ext uri="{FF2B5EF4-FFF2-40B4-BE49-F238E27FC236}">
                <a16:creationId xmlns:a16="http://schemas.microsoft.com/office/drawing/2014/main" id="{D3D9DCF2-B94C-4E78-AE6A-16A7DBE93E9E}"/>
              </a:ext>
            </a:extLst>
          </p:cNvPr>
          <p:cNvSpPr txBox="1"/>
          <p:nvPr/>
        </p:nvSpPr>
        <p:spPr>
          <a:xfrm>
            <a:off x="10864559" y="424642"/>
            <a:ext cx="4829402" cy="870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3600" spc="-72" dirty="0">
                <a:solidFill>
                  <a:srgbClr val="0048CD"/>
                </a:solidFill>
                <a:latin typeface="Muli Bold"/>
              </a:rPr>
              <a:t>Toll class</a:t>
            </a:r>
          </a:p>
        </p:txBody>
      </p:sp>
      <p:sp>
        <p:nvSpPr>
          <p:cNvPr id="56" name="TextBox 3">
            <a:extLst>
              <a:ext uri="{FF2B5EF4-FFF2-40B4-BE49-F238E27FC236}">
                <a16:creationId xmlns:a16="http://schemas.microsoft.com/office/drawing/2014/main" id="{5377959A-46AC-45F1-9E9E-EB5498BC8378}"/>
              </a:ext>
            </a:extLst>
          </p:cNvPr>
          <p:cNvSpPr txBox="1"/>
          <p:nvPr/>
        </p:nvSpPr>
        <p:spPr>
          <a:xfrm>
            <a:off x="10652071" y="2633580"/>
            <a:ext cx="4829402" cy="870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3600" spc="-72" dirty="0" err="1">
                <a:solidFill>
                  <a:srgbClr val="0048CD"/>
                </a:solidFill>
                <a:latin typeface="Muli Bold"/>
              </a:rPr>
              <a:t>Plate_detector</a:t>
            </a:r>
            <a:endParaRPr lang="en-US" sz="3600" spc="-72" dirty="0">
              <a:solidFill>
                <a:srgbClr val="0048CD"/>
              </a:solidFill>
              <a:latin typeface="Muli Bold"/>
            </a:endParaRPr>
          </a:p>
        </p:txBody>
      </p:sp>
      <p:sp>
        <p:nvSpPr>
          <p:cNvPr id="60" name="TextBox 4">
            <a:extLst>
              <a:ext uri="{FF2B5EF4-FFF2-40B4-BE49-F238E27FC236}">
                <a16:creationId xmlns:a16="http://schemas.microsoft.com/office/drawing/2014/main" id="{7DB17FA6-6798-48BE-BB14-15BB83D55B3A}"/>
              </a:ext>
            </a:extLst>
          </p:cNvPr>
          <p:cNvSpPr txBox="1"/>
          <p:nvPr/>
        </p:nvSpPr>
        <p:spPr>
          <a:xfrm>
            <a:off x="9432671" y="1182940"/>
            <a:ext cx="5742957" cy="1461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Handles all the functions from using calling required functions to updating database</a:t>
            </a:r>
          </a:p>
        </p:txBody>
      </p:sp>
      <p:sp>
        <p:nvSpPr>
          <p:cNvPr id="62" name="TextBox 4">
            <a:extLst>
              <a:ext uri="{FF2B5EF4-FFF2-40B4-BE49-F238E27FC236}">
                <a16:creationId xmlns:a16="http://schemas.microsoft.com/office/drawing/2014/main" id="{54C47460-663D-415D-8109-9D76853C89BD}"/>
              </a:ext>
            </a:extLst>
          </p:cNvPr>
          <p:cNvSpPr txBox="1"/>
          <p:nvPr/>
        </p:nvSpPr>
        <p:spPr>
          <a:xfrm>
            <a:off x="9559636" y="3636501"/>
            <a:ext cx="5275728" cy="961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Used to extract Vehicle number Plate the object</a:t>
            </a:r>
          </a:p>
        </p:txBody>
      </p:sp>
      <p:sp>
        <p:nvSpPr>
          <p:cNvPr id="68" name="TextBox 4">
            <a:extLst>
              <a:ext uri="{FF2B5EF4-FFF2-40B4-BE49-F238E27FC236}">
                <a16:creationId xmlns:a16="http://schemas.microsoft.com/office/drawing/2014/main" id="{CB5EF5AE-FD0D-473A-8220-A08D86EC100A}"/>
              </a:ext>
            </a:extLst>
          </p:cNvPr>
          <p:cNvSpPr txBox="1"/>
          <p:nvPr/>
        </p:nvSpPr>
        <p:spPr>
          <a:xfrm>
            <a:off x="9801378" y="5902031"/>
            <a:ext cx="5722692" cy="961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Extracting Number from the detected portion</a:t>
            </a:r>
          </a:p>
        </p:txBody>
      </p:sp>
      <p:sp>
        <p:nvSpPr>
          <p:cNvPr id="70" name="Freeform 9">
            <a:extLst>
              <a:ext uri="{FF2B5EF4-FFF2-40B4-BE49-F238E27FC236}">
                <a16:creationId xmlns:a16="http://schemas.microsoft.com/office/drawing/2014/main" id="{CE4AEF43-D243-4E86-A0E2-CC003A41EF1A}"/>
              </a:ext>
            </a:extLst>
          </p:cNvPr>
          <p:cNvSpPr/>
          <p:nvPr/>
        </p:nvSpPr>
        <p:spPr>
          <a:xfrm>
            <a:off x="9131922" y="7320410"/>
            <a:ext cx="6444243" cy="1971430"/>
          </a:xfrm>
          <a:custGeom>
            <a:avLst/>
            <a:gdLst/>
            <a:ahLst/>
            <a:cxnLst/>
            <a:rect l="l" t="t" r="r" b="b"/>
            <a:pathLst>
              <a:path w="1833600" h="972669">
                <a:moveTo>
                  <a:pt x="1709140" y="972669"/>
                </a:moveTo>
                <a:lnTo>
                  <a:pt x="124460" y="972669"/>
                </a:lnTo>
                <a:cubicBezTo>
                  <a:pt x="55880" y="972669"/>
                  <a:pt x="0" y="916789"/>
                  <a:pt x="0" y="84820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09140" y="0"/>
                </a:lnTo>
                <a:cubicBezTo>
                  <a:pt x="1777721" y="0"/>
                  <a:pt x="1833600" y="55880"/>
                  <a:pt x="1833600" y="124460"/>
                </a:cubicBezTo>
                <a:lnTo>
                  <a:pt x="1833600" y="848209"/>
                </a:lnTo>
                <a:cubicBezTo>
                  <a:pt x="1833600" y="916789"/>
                  <a:pt x="1777721" y="972669"/>
                  <a:pt x="1709140" y="972669"/>
                </a:cubicBezTo>
                <a:close/>
              </a:path>
            </a:pathLst>
          </a:custGeom>
          <a:solidFill>
            <a:srgbClr val="75C7FB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B79F8DC-4669-487E-BE97-6A0549634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59" y="5445805"/>
            <a:ext cx="6208243" cy="3846035"/>
          </a:xfrm>
          <a:prstGeom prst="rect">
            <a:avLst/>
          </a:prstGeom>
        </p:spPr>
      </p:pic>
      <p:sp>
        <p:nvSpPr>
          <p:cNvPr id="77" name="TextBox 3">
            <a:extLst>
              <a:ext uri="{FF2B5EF4-FFF2-40B4-BE49-F238E27FC236}">
                <a16:creationId xmlns:a16="http://schemas.microsoft.com/office/drawing/2014/main" id="{577B4BDD-B4B2-4204-A4E0-D4EB6F6EA2C9}"/>
              </a:ext>
            </a:extLst>
          </p:cNvPr>
          <p:cNvSpPr txBox="1"/>
          <p:nvPr/>
        </p:nvSpPr>
        <p:spPr>
          <a:xfrm>
            <a:off x="10652071" y="4945186"/>
            <a:ext cx="4829402" cy="870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3600" spc="-72" dirty="0">
                <a:solidFill>
                  <a:srgbClr val="0048CD"/>
                </a:solidFill>
                <a:latin typeface="Muli Bold"/>
              </a:rPr>
              <a:t>Extract Number</a:t>
            </a:r>
          </a:p>
        </p:txBody>
      </p:sp>
      <p:sp>
        <p:nvSpPr>
          <p:cNvPr id="79" name="TextBox 3">
            <a:extLst>
              <a:ext uri="{FF2B5EF4-FFF2-40B4-BE49-F238E27FC236}">
                <a16:creationId xmlns:a16="http://schemas.microsoft.com/office/drawing/2014/main" id="{D9B9AFCA-1091-402F-B245-2C4E7662B3DF}"/>
              </a:ext>
            </a:extLst>
          </p:cNvPr>
          <p:cNvSpPr txBox="1"/>
          <p:nvPr/>
        </p:nvSpPr>
        <p:spPr>
          <a:xfrm>
            <a:off x="10491300" y="6973551"/>
            <a:ext cx="4829402" cy="870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3600" spc="-72" dirty="0">
                <a:solidFill>
                  <a:srgbClr val="0048CD"/>
                </a:solidFill>
                <a:latin typeface="Muli Bold"/>
              </a:rPr>
              <a:t>	   Utility </a:t>
            </a:r>
          </a:p>
        </p:txBody>
      </p:sp>
      <p:sp>
        <p:nvSpPr>
          <p:cNvPr id="81" name="TextBox 4">
            <a:extLst>
              <a:ext uri="{FF2B5EF4-FFF2-40B4-BE49-F238E27FC236}">
                <a16:creationId xmlns:a16="http://schemas.microsoft.com/office/drawing/2014/main" id="{5B4BD552-7A1E-4CB6-937A-7C3F1738BFE3}"/>
              </a:ext>
            </a:extLst>
          </p:cNvPr>
          <p:cNvSpPr txBox="1"/>
          <p:nvPr/>
        </p:nvSpPr>
        <p:spPr>
          <a:xfrm>
            <a:off x="9462888" y="7744563"/>
            <a:ext cx="6624700" cy="14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uli Regular"/>
              </a:rPr>
              <a:t>Contains functions which are required throughout the program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uli Regular"/>
              </a:rPr>
              <a:t>Like accessing </a:t>
            </a:r>
            <a:r>
              <a:rPr lang="en-US" sz="2400" dirty="0" err="1">
                <a:solidFill>
                  <a:srgbClr val="000000"/>
                </a:solidFill>
                <a:latin typeface="Muli Regular"/>
              </a:rPr>
              <a:t>databse</a:t>
            </a:r>
            <a:r>
              <a:rPr lang="en-US" sz="2400" dirty="0">
                <a:solidFill>
                  <a:srgbClr val="000000"/>
                </a:solidFill>
                <a:latin typeface="Muli Regular"/>
              </a:rPr>
              <a:t> , sending mails, etc.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7">
            <a:extLst>
              <a:ext uri="{FF2B5EF4-FFF2-40B4-BE49-F238E27FC236}">
                <a16:creationId xmlns:a16="http://schemas.microsoft.com/office/drawing/2014/main" id="{1BB9165A-EC67-41D2-8DC9-591252C033EE}"/>
              </a:ext>
            </a:extLst>
          </p:cNvPr>
          <p:cNvGrpSpPr/>
          <p:nvPr/>
        </p:nvGrpSpPr>
        <p:grpSpPr>
          <a:xfrm>
            <a:off x="6705600" y="14249"/>
            <a:ext cx="4343400" cy="815900"/>
            <a:chOff x="0" y="0"/>
            <a:chExt cx="3690051" cy="3567128"/>
          </a:xfrm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A69E7A32-DD2F-4757-A02E-BA8C37C1369E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37" name="TextBox 11">
            <a:extLst>
              <a:ext uri="{FF2B5EF4-FFF2-40B4-BE49-F238E27FC236}">
                <a16:creationId xmlns:a16="http://schemas.microsoft.com/office/drawing/2014/main" id="{70FF229D-A29F-4E4B-9EFA-7E9168CB8D5B}"/>
              </a:ext>
            </a:extLst>
          </p:cNvPr>
          <p:cNvSpPr txBox="1"/>
          <p:nvPr/>
        </p:nvSpPr>
        <p:spPr>
          <a:xfrm>
            <a:off x="6894429" y="211363"/>
            <a:ext cx="708284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4000" dirty="0">
                <a:solidFill>
                  <a:srgbClr val="75C7FB"/>
                </a:solidFill>
                <a:latin typeface="Inknut Antiqua Medium"/>
              </a:rPr>
              <a:t>Process flow</a:t>
            </a:r>
          </a:p>
        </p:txBody>
      </p:sp>
      <p:grpSp>
        <p:nvGrpSpPr>
          <p:cNvPr id="40" name="Group 7">
            <a:extLst>
              <a:ext uri="{FF2B5EF4-FFF2-40B4-BE49-F238E27FC236}">
                <a16:creationId xmlns:a16="http://schemas.microsoft.com/office/drawing/2014/main" id="{DBE712B3-558B-476F-95A4-80B4346432C1}"/>
              </a:ext>
            </a:extLst>
          </p:cNvPr>
          <p:cNvGrpSpPr/>
          <p:nvPr/>
        </p:nvGrpSpPr>
        <p:grpSpPr>
          <a:xfrm>
            <a:off x="793624" y="784526"/>
            <a:ext cx="3657600" cy="738395"/>
            <a:chOff x="-215483" y="404822"/>
            <a:chExt cx="3690051" cy="2658944"/>
          </a:xfrm>
        </p:grpSpPr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0F3F27C5-5AE7-4A9F-9425-BDADBA2CEEEE}"/>
                </a:ext>
              </a:extLst>
            </p:cNvPr>
            <p:cNvSpPr/>
            <p:nvPr/>
          </p:nvSpPr>
          <p:spPr>
            <a:xfrm>
              <a:off x="-215483" y="404822"/>
              <a:ext cx="3690051" cy="2658944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7" name="TextBox 4">
            <a:extLst>
              <a:ext uri="{FF2B5EF4-FFF2-40B4-BE49-F238E27FC236}">
                <a16:creationId xmlns:a16="http://schemas.microsoft.com/office/drawing/2014/main" id="{4F6A94F8-6752-4968-9556-627739B6BF6D}"/>
              </a:ext>
            </a:extLst>
          </p:cNvPr>
          <p:cNvSpPr txBox="1"/>
          <p:nvPr/>
        </p:nvSpPr>
        <p:spPr>
          <a:xfrm>
            <a:off x="1243092" y="798894"/>
            <a:ext cx="2971800" cy="430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Muli Regular"/>
              </a:rPr>
              <a:t>Capture the vehicle image</a:t>
            </a:r>
          </a:p>
        </p:txBody>
      </p:sp>
      <p:grpSp>
        <p:nvGrpSpPr>
          <p:cNvPr id="48" name="Group 7">
            <a:extLst>
              <a:ext uri="{FF2B5EF4-FFF2-40B4-BE49-F238E27FC236}">
                <a16:creationId xmlns:a16="http://schemas.microsoft.com/office/drawing/2014/main" id="{76A43ED5-DCF8-49F6-B967-54156958D7E1}"/>
              </a:ext>
            </a:extLst>
          </p:cNvPr>
          <p:cNvGrpSpPr/>
          <p:nvPr/>
        </p:nvGrpSpPr>
        <p:grpSpPr>
          <a:xfrm>
            <a:off x="763355" y="1977731"/>
            <a:ext cx="3657600" cy="808541"/>
            <a:chOff x="237617" y="-1920761"/>
            <a:chExt cx="3690051" cy="3567128"/>
          </a:xfrm>
        </p:grpSpPr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078462C9-9D38-4EFA-9DA4-B36ED6BADEB2}"/>
                </a:ext>
              </a:extLst>
            </p:cNvPr>
            <p:cNvSpPr/>
            <p:nvPr/>
          </p:nvSpPr>
          <p:spPr>
            <a:xfrm>
              <a:off x="237617" y="-1920761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55" name="TextBox 4">
            <a:extLst>
              <a:ext uri="{FF2B5EF4-FFF2-40B4-BE49-F238E27FC236}">
                <a16:creationId xmlns:a16="http://schemas.microsoft.com/office/drawing/2014/main" id="{655A2113-3435-4707-8E3B-1A07C5BB3BF2}"/>
              </a:ext>
            </a:extLst>
          </p:cNvPr>
          <p:cNvSpPr txBox="1"/>
          <p:nvPr/>
        </p:nvSpPr>
        <p:spPr>
          <a:xfrm>
            <a:off x="1106255" y="2101226"/>
            <a:ext cx="2971800" cy="430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Muli Regular"/>
              </a:rPr>
              <a:t>Pass through model trained</a:t>
            </a:r>
          </a:p>
        </p:txBody>
      </p:sp>
      <p:grpSp>
        <p:nvGrpSpPr>
          <p:cNvPr id="59" name="Group 7">
            <a:extLst>
              <a:ext uri="{FF2B5EF4-FFF2-40B4-BE49-F238E27FC236}">
                <a16:creationId xmlns:a16="http://schemas.microsoft.com/office/drawing/2014/main" id="{0560FA0C-17E0-421A-93E2-C5970707565A}"/>
              </a:ext>
            </a:extLst>
          </p:cNvPr>
          <p:cNvGrpSpPr/>
          <p:nvPr/>
        </p:nvGrpSpPr>
        <p:grpSpPr>
          <a:xfrm>
            <a:off x="733266" y="3357417"/>
            <a:ext cx="3657600" cy="1083119"/>
            <a:chOff x="0" y="0"/>
            <a:chExt cx="3690051" cy="3567128"/>
          </a:xfrm>
        </p:grpSpPr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8D442039-298F-4A7C-A886-4FDFBA0A1723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61" name="Group 7">
            <a:extLst>
              <a:ext uri="{FF2B5EF4-FFF2-40B4-BE49-F238E27FC236}">
                <a16:creationId xmlns:a16="http://schemas.microsoft.com/office/drawing/2014/main" id="{83D1B1C5-FB2D-4A52-8A60-103C638A9A38}"/>
              </a:ext>
            </a:extLst>
          </p:cNvPr>
          <p:cNvGrpSpPr/>
          <p:nvPr/>
        </p:nvGrpSpPr>
        <p:grpSpPr>
          <a:xfrm>
            <a:off x="733265" y="5119765"/>
            <a:ext cx="3592651" cy="1085607"/>
            <a:chOff x="0" y="-1823820"/>
            <a:chExt cx="3690051" cy="5576780"/>
          </a:xfrm>
        </p:grpSpPr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1D4FAF24-4E47-4AC8-8107-91EED041A0B3}"/>
                </a:ext>
              </a:extLst>
            </p:cNvPr>
            <p:cNvSpPr/>
            <p:nvPr/>
          </p:nvSpPr>
          <p:spPr>
            <a:xfrm>
              <a:off x="0" y="-1823820"/>
              <a:ext cx="3690051" cy="5576780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65" name="TextBox 4">
            <a:extLst>
              <a:ext uri="{FF2B5EF4-FFF2-40B4-BE49-F238E27FC236}">
                <a16:creationId xmlns:a16="http://schemas.microsoft.com/office/drawing/2014/main" id="{6A2181A5-0F81-456B-BEAB-2916F8AF45C6}"/>
              </a:ext>
            </a:extLst>
          </p:cNvPr>
          <p:cNvSpPr txBox="1"/>
          <p:nvPr/>
        </p:nvSpPr>
        <p:spPr>
          <a:xfrm>
            <a:off x="1011217" y="3383398"/>
            <a:ext cx="2971800" cy="930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Muli Regular"/>
              </a:rPr>
              <a:t>Detect the number plate in the image </a:t>
            </a:r>
          </a:p>
        </p:txBody>
      </p:sp>
      <p:sp>
        <p:nvSpPr>
          <p:cNvPr id="67" name="TextBox 4">
            <a:extLst>
              <a:ext uri="{FF2B5EF4-FFF2-40B4-BE49-F238E27FC236}">
                <a16:creationId xmlns:a16="http://schemas.microsoft.com/office/drawing/2014/main" id="{DAFB42EC-7C8D-4D28-89CB-9E139C4ED58D}"/>
              </a:ext>
            </a:extLst>
          </p:cNvPr>
          <p:cNvSpPr txBox="1"/>
          <p:nvPr/>
        </p:nvSpPr>
        <p:spPr>
          <a:xfrm>
            <a:off x="1011217" y="5215516"/>
            <a:ext cx="2971800" cy="961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Muli Regular"/>
              </a:rPr>
              <a:t>Crop the number plate image</a:t>
            </a:r>
          </a:p>
        </p:txBody>
      </p:sp>
      <p:grpSp>
        <p:nvGrpSpPr>
          <p:cNvPr id="68" name="Group 7">
            <a:extLst>
              <a:ext uri="{FF2B5EF4-FFF2-40B4-BE49-F238E27FC236}">
                <a16:creationId xmlns:a16="http://schemas.microsoft.com/office/drawing/2014/main" id="{3B8C7ED3-C709-4864-9594-BD9C077057D3}"/>
              </a:ext>
            </a:extLst>
          </p:cNvPr>
          <p:cNvGrpSpPr/>
          <p:nvPr/>
        </p:nvGrpSpPr>
        <p:grpSpPr>
          <a:xfrm>
            <a:off x="793624" y="6927308"/>
            <a:ext cx="3657600" cy="1085607"/>
            <a:chOff x="0" y="0"/>
            <a:chExt cx="3690051" cy="3567128"/>
          </a:xfrm>
        </p:grpSpPr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0338EEE3-1F38-4B94-AD4B-BA530DCFBE15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85" name="Group 7">
            <a:extLst>
              <a:ext uri="{FF2B5EF4-FFF2-40B4-BE49-F238E27FC236}">
                <a16:creationId xmlns:a16="http://schemas.microsoft.com/office/drawing/2014/main" id="{BECA0141-F1EE-414A-8273-F88497D93DE6}"/>
              </a:ext>
            </a:extLst>
          </p:cNvPr>
          <p:cNvGrpSpPr/>
          <p:nvPr/>
        </p:nvGrpSpPr>
        <p:grpSpPr>
          <a:xfrm>
            <a:off x="13359246" y="963087"/>
            <a:ext cx="2455718" cy="891673"/>
            <a:chOff x="0" y="0"/>
            <a:chExt cx="3690051" cy="3567128"/>
          </a:xfrm>
        </p:grpSpPr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9887C66A-9B4A-47C6-A1DD-6DF98703EFCD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88" name="TextBox 4">
            <a:extLst>
              <a:ext uri="{FF2B5EF4-FFF2-40B4-BE49-F238E27FC236}">
                <a16:creationId xmlns:a16="http://schemas.microsoft.com/office/drawing/2014/main" id="{6B17F26E-06A5-4453-82C8-E0D45261F111}"/>
              </a:ext>
            </a:extLst>
          </p:cNvPr>
          <p:cNvSpPr txBox="1"/>
          <p:nvPr/>
        </p:nvSpPr>
        <p:spPr>
          <a:xfrm>
            <a:off x="14325600" y="1193767"/>
            <a:ext cx="1295402" cy="430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Muli Regular"/>
              </a:rPr>
              <a:t>User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65EFB8-29AD-4C3B-B2D0-8669BCBC573C}"/>
              </a:ext>
            </a:extLst>
          </p:cNvPr>
          <p:cNvCxnSpPr>
            <a:cxnSpLocks/>
          </p:cNvCxnSpPr>
          <p:nvPr/>
        </p:nvCxnSpPr>
        <p:spPr>
          <a:xfrm>
            <a:off x="2438400" y="1522921"/>
            <a:ext cx="0" cy="411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CDC498B-5AAF-4C24-9897-219231A4BFDB}"/>
              </a:ext>
            </a:extLst>
          </p:cNvPr>
          <p:cNvCxnSpPr>
            <a:cxnSpLocks/>
          </p:cNvCxnSpPr>
          <p:nvPr/>
        </p:nvCxnSpPr>
        <p:spPr>
          <a:xfrm>
            <a:off x="2438400" y="2786272"/>
            <a:ext cx="0" cy="5145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68E0D6-81E9-4451-9645-805B4FB4BC1F}"/>
              </a:ext>
            </a:extLst>
          </p:cNvPr>
          <p:cNvCxnSpPr>
            <a:cxnSpLocks/>
          </p:cNvCxnSpPr>
          <p:nvPr/>
        </p:nvCxnSpPr>
        <p:spPr>
          <a:xfrm>
            <a:off x="2438400" y="4444225"/>
            <a:ext cx="0" cy="6403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B39908D-4E36-4875-B874-1684CB52EBDD}"/>
              </a:ext>
            </a:extLst>
          </p:cNvPr>
          <p:cNvCxnSpPr>
            <a:cxnSpLocks/>
          </p:cNvCxnSpPr>
          <p:nvPr/>
        </p:nvCxnSpPr>
        <p:spPr>
          <a:xfrm>
            <a:off x="2438400" y="6205372"/>
            <a:ext cx="0" cy="6403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8E13EB1-159B-4A1B-951D-82C48A2F12FE}"/>
              </a:ext>
            </a:extLst>
          </p:cNvPr>
          <p:cNvSpPr txBox="1"/>
          <p:nvPr/>
        </p:nvSpPr>
        <p:spPr>
          <a:xfrm>
            <a:off x="1001003" y="6943425"/>
            <a:ext cx="3077052" cy="1022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1800" dirty="0">
                <a:solidFill>
                  <a:schemeClr val="bg1"/>
                </a:solidFill>
                <a:latin typeface="Muli Regular"/>
              </a:rPr>
              <a:t>Process image for extracting </a:t>
            </a:r>
            <a:r>
              <a:rPr lang="en-US" dirty="0">
                <a:solidFill>
                  <a:schemeClr val="bg1"/>
                </a:solidFill>
                <a:latin typeface="Muli Regular"/>
              </a:rPr>
              <a:t>Vehicle Number</a:t>
            </a:r>
            <a:endParaRPr lang="en-US" sz="1800" dirty="0">
              <a:solidFill>
                <a:schemeClr val="bg1"/>
              </a:solidFill>
              <a:latin typeface="Muli Regular"/>
            </a:endParaRPr>
          </a:p>
        </p:txBody>
      </p:sp>
      <p:grpSp>
        <p:nvGrpSpPr>
          <p:cNvPr id="76" name="Group 7">
            <a:extLst>
              <a:ext uri="{FF2B5EF4-FFF2-40B4-BE49-F238E27FC236}">
                <a16:creationId xmlns:a16="http://schemas.microsoft.com/office/drawing/2014/main" id="{09FF7365-0AB2-473E-9DAA-5397D95402BE}"/>
              </a:ext>
            </a:extLst>
          </p:cNvPr>
          <p:cNvGrpSpPr/>
          <p:nvPr/>
        </p:nvGrpSpPr>
        <p:grpSpPr>
          <a:xfrm>
            <a:off x="763355" y="8759316"/>
            <a:ext cx="3657600" cy="1085607"/>
            <a:chOff x="0" y="0"/>
            <a:chExt cx="3690051" cy="3567128"/>
          </a:xfrm>
        </p:grpSpPr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C15C9239-0597-45BF-9AC2-513E229FAC4D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0F919DF-1F39-4588-A152-2C89917B993D}"/>
              </a:ext>
            </a:extLst>
          </p:cNvPr>
          <p:cNvCxnSpPr>
            <a:cxnSpLocks/>
          </p:cNvCxnSpPr>
          <p:nvPr/>
        </p:nvCxnSpPr>
        <p:spPr>
          <a:xfrm>
            <a:off x="2497117" y="8048376"/>
            <a:ext cx="0" cy="6403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1ECB0D4-9D50-4ABA-BB25-9CD599E6E5FD}"/>
              </a:ext>
            </a:extLst>
          </p:cNvPr>
          <p:cNvSpPr txBox="1"/>
          <p:nvPr/>
        </p:nvSpPr>
        <p:spPr>
          <a:xfrm>
            <a:off x="1106255" y="8764083"/>
            <a:ext cx="2955389" cy="1022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Muli Regular"/>
              </a:rPr>
              <a:t>Extract Number plate using pytesseract engine</a:t>
            </a:r>
            <a:endParaRPr lang="en-US" sz="1800" dirty="0">
              <a:solidFill>
                <a:schemeClr val="bg1"/>
              </a:solidFill>
              <a:latin typeface="Muli Regular"/>
            </a:endParaRPr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DC547C69-03A8-4003-BF92-4B75C2C43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9014" y="1408925"/>
            <a:ext cx="3499474" cy="4694906"/>
          </a:xfrm>
          <a:prstGeom prst="rect">
            <a:avLst/>
          </a:prstGeom>
        </p:spPr>
      </p:pic>
      <p:grpSp>
        <p:nvGrpSpPr>
          <p:cNvPr id="81" name="Group 7">
            <a:extLst>
              <a:ext uri="{FF2B5EF4-FFF2-40B4-BE49-F238E27FC236}">
                <a16:creationId xmlns:a16="http://schemas.microsoft.com/office/drawing/2014/main" id="{43BB0B12-9CAA-45B9-8237-A18FD1536DA4}"/>
              </a:ext>
            </a:extLst>
          </p:cNvPr>
          <p:cNvGrpSpPr/>
          <p:nvPr/>
        </p:nvGrpSpPr>
        <p:grpSpPr>
          <a:xfrm>
            <a:off x="5215032" y="7653091"/>
            <a:ext cx="3280060" cy="2212450"/>
            <a:chOff x="0" y="0"/>
            <a:chExt cx="3690051" cy="3567128"/>
          </a:xfrm>
        </p:grpSpPr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BC59D107-1FF0-453C-8A0A-69492B84505A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A6FA61F-00C6-4D42-856C-25EE18B5BD71}"/>
              </a:ext>
            </a:extLst>
          </p:cNvPr>
          <p:cNvCxnSpPr/>
          <p:nvPr/>
        </p:nvCxnSpPr>
        <p:spPr>
          <a:xfrm>
            <a:off x="6096000" y="3430085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8BAFD72-320B-4DB5-9B9E-DBD26EB6CDCE}"/>
              </a:ext>
            </a:extLst>
          </p:cNvPr>
          <p:cNvSpPr txBox="1"/>
          <p:nvPr/>
        </p:nvSpPr>
        <p:spPr>
          <a:xfrm>
            <a:off x="5497530" y="7598373"/>
            <a:ext cx="2793799" cy="2023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Muli Regular"/>
              </a:rPr>
              <a:t>Access the data corresponding to Vehicle number and increase toll tax details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EFA436-9BCD-45A6-B2E0-9F7D2AE29D58}"/>
              </a:ext>
            </a:extLst>
          </p:cNvPr>
          <p:cNvCxnSpPr>
            <a:cxnSpLocks/>
          </p:cNvCxnSpPr>
          <p:nvPr/>
        </p:nvCxnSpPr>
        <p:spPr>
          <a:xfrm flipH="1" flipV="1">
            <a:off x="7326933" y="5696064"/>
            <a:ext cx="2938" cy="1795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07" name="Group 7">
            <a:extLst>
              <a:ext uri="{FF2B5EF4-FFF2-40B4-BE49-F238E27FC236}">
                <a16:creationId xmlns:a16="http://schemas.microsoft.com/office/drawing/2014/main" id="{02F1C26A-49D7-4604-94D8-3E208C61194F}"/>
              </a:ext>
            </a:extLst>
          </p:cNvPr>
          <p:cNvGrpSpPr/>
          <p:nvPr/>
        </p:nvGrpSpPr>
        <p:grpSpPr>
          <a:xfrm>
            <a:off x="9055350" y="8688685"/>
            <a:ext cx="3657600" cy="1085607"/>
            <a:chOff x="0" y="0"/>
            <a:chExt cx="3690051" cy="3567128"/>
          </a:xfrm>
        </p:grpSpPr>
        <p:sp>
          <p:nvSpPr>
            <p:cNvPr id="108" name="Freeform 8">
              <a:extLst>
                <a:ext uri="{FF2B5EF4-FFF2-40B4-BE49-F238E27FC236}">
                  <a16:creationId xmlns:a16="http://schemas.microsoft.com/office/drawing/2014/main" id="{F26031B2-1AED-4F8F-9383-393A37C27486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66F8B8D-B750-440E-B894-B9037C4D78D1}"/>
              </a:ext>
            </a:extLst>
          </p:cNvPr>
          <p:cNvSpPr txBox="1"/>
          <p:nvPr/>
        </p:nvSpPr>
        <p:spPr>
          <a:xfrm>
            <a:off x="9411524" y="8688685"/>
            <a:ext cx="2955389" cy="1022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1800" dirty="0">
                <a:solidFill>
                  <a:schemeClr val="bg1"/>
                </a:solidFill>
                <a:latin typeface="Muli Regular"/>
              </a:rPr>
              <a:t>Notify the user about toll tax via Email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AB769ED-0586-49B2-9BF1-F49C3F432C76}"/>
              </a:ext>
            </a:extLst>
          </p:cNvPr>
          <p:cNvCxnSpPr>
            <a:cxnSpLocks/>
          </p:cNvCxnSpPr>
          <p:nvPr/>
        </p:nvCxnSpPr>
        <p:spPr>
          <a:xfrm>
            <a:off x="8565915" y="9302119"/>
            <a:ext cx="4894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AE62E23-3658-4A25-90D7-2BE82D366C76}"/>
              </a:ext>
            </a:extLst>
          </p:cNvPr>
          <p:cNvCxnSpPr>
            <a:cxnSpLocks/>
          </p:cNvCxnSpPr>
          <p:nvPr/>
        </p:nvCxnSpPr>
        <p:spPr>
          <a:xfrm>
            <a:off x="4451224" y="9364375"/>
            <a:ext cx="7433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DC7D134B-0780-4D67-960F-06DA75F9777B}"/>
              </a:ext>
            </a:extLst>
          </p:cNvPr>
          <p:cNvCxnSpPr/>
          <p:nvPr/>
        </p:nvCxnSpPr>
        <p:spPr>
          <a:xfrm>
            <a:off x="14650316" y="1874749"/>
            <a:ext cx="2329295" cy="1227670"/>
          </a:xfrm>
          <a:prstGeom prst="bentConnector3">
            <a:avLst>
              <a:gd name="adj1" fmla="val 37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13F2237-8CE2-4DE5-B664-EA9546A16A79}"/>
              </a:ext>
            </a:extLst>
          </p:cNvPr>
          <p:cNvCxnSpPr>
            <a:cxnSpLocks/>
          </p:cNvCxnSpPr>
          <p:nvPr/>
        </p:nvCxnSpPr>
        <p:spPr>
          <a:xfrm>
            <a:off x="13030200" y="3102419"/>
            <a:ext cx="16201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BB28883-1AFC-4BDF-A7DA-0F6766942A38}"/>
              </a:ext>
            </a:extLst>
          </p:cNvPr>
          <p:cNvCxnSpPr/>
          <p:nvPr/>
        </p:nvCxnSpPr>
        <p:spPr>
          <a:xfrm>
            <a:off x="16979611" y="3102419"/>
            <a:ext cx="0" cy="974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31" name="Group 7">
            <a:extLst>
              <a:ext uri="{FF2B5EF4-FFF2-40B4-BE49-F238E27FC236}">
                <a16:creationId xmlns:a16="http://schemas.microsoft.com/office/drawing/2014/main" id="{6D8CC8C4-0F3E-4CCD-B425-95DA12C7223F}"/>
              </a:ext>
            </a:extLst>
          </p:cNvPr>
          <p:cNvGrpSpPr/>
          <p:nvPr/>
        </p:nvGrpSpPr>
        <p:grpSpPr>
          <a:xfrm>
            <a:off x="15621002" y="4076701"/>
            <a:ext cx="2499013" cy="2128672"/>
            <a:chOff x="0" y="0"/>
            <a:chExt cx="3690051" cy="3567128"/>
          </a:xfrm>
        </p:grpSpPr>
        <p:sp>
          <p:nvSpPr>
            <p:cNvPr id="132" name="Freeform 8">
              <a:extLst>
                <a:ext uri="{FF2B5EF4-FFF2-40B4-BE49-F238E27FC236}">
                  <a16:creationId xmlns:a16="http://schemas.microsoft.com/office/drawing/2014/main" id="{225558C9-B9AD-4E92-A9B1-CA525D361B09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109" name="TextBox 11">
            <a:extLst>
              <a:ext uri="{FF2B5EF4-FFF2-40B4-BE49-F238E27FC236}">
                <a16:creationId xmlns:a16="http://schemas.microsoft.com/office/drawing/2014/main" id="{72230C66-FE10-479D-8762-75E25799F9CF}"/>
              </a:ext>
            </a:extLst>
          </p:cNvPr>
          <p:cNvSpPr txBox="1"/>
          <p:nvPr/>
        </p:nvSpPr>
        <p:spPr>
          <a:xfrm>
            <a:off x="14650315" y="2531537"/>
            <a:ext cx="3236624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nut Antiqua Medium"/>
              </a:rPr>
              <a:t>First Time User</a:t>
            </a:r>
          </a:p>
        </p:txBody>
      </p:sp>
      <p:sp>
        <p:nvSpPr>
          <p:cNvPr id="116" name="TextBox 4">
            <a:extLst>
              <a:ext uri="{FF2B5EF4-FFF2-40B4-BE49-F238E27FC236}">
                <a16:creationId xmlns:a16="http://schemas.microsoft.com/office/drawing/2014/main" id="{D8110D4F-5BA0-4E8F-9547-2059833B2A26}"/>
              </a:ext>
            </a:extLst>
          </p:cNvPr>
          <p:cNvSpPr txBox="1"/>
          <p:nvPr/>
        </p:nvSpPr>
        <p:spPr>
          <a:xfrm>
            <a:off x="16535400" y="4178191"/>
            <a:ext cx="1295402" cy="193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Muli Regular"/>
              </a:rPr>
              <a:t>Fill the vehicle Registration form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31F5677-2F18-42CF-8D72-4A18AC8519A5}"/>
              </a:ext>
            </a:extLst>
          </p:cNvPr>
          <p:cNvCxnSpPr/>
          <p:nvPr/>
        </p:nvCxnSpPr>
        <p:spPr>
          <a:xfrm>
            <a:off x="13030200" y="3102419"/>
            <a:ext cx="0" cy="74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46" name="Group 7">
            <a:extLst>
              <a:ext uri="{FF2B5EF4-FFF2-40B4-BE49-F238E27FC236}">
                <a16:creationId xmlns:a16="http://schemas.microsoft.com/office/drawing/2014/main" id="{0264E83B-7F07-4D6A-9A64-351BA0B5A084}"/>
              </a:ext>
            </a:extLst>
          </p:cNvPr>
          <p:cNvGrpSpPr/>
          <p:nvPr/>
        </p:nvGrpSpPr>
        <p:grpSpPr>
          <a:xfrm>
            <a:off x="12059517" y="3878951"/>
            <a:ext cx="2455718" cy="1205578"/>
            <a:chOff x="-107994" y="166472"/>
            <a:chExt cx="3690051" cy="3567128"/>
          </a:xfrm>
        </p:grpSpPr>
        <p:sp>
          <p:nvSpPr>
            <p:cNvPr id="147" name="Freeform 8">
              <a:extLst>
                <a:ext uri="{FF2B5EF4-FFF2-40B4-BE49-F238E27FC236}">
                  <a16:creationId xmlns:a16="http://schemas.microsoft.com/office/drawing/2014/main" id="{7F1B128F-9F6E-4AD0-A94E-DBD45E62BC77}"/>
                </a:ext>
              </a:extLst>
            </p:cNvPr>
            <p:cNvSpPr/>
            <p:nvPr/>
          </p:nvSpPr>
          <p:spPr>
            <a:xfrm>
              <a:off x="-107994" y="166472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119" name="TextBox 4">
            <a:extLst>
              <a:ext uri="{FF2B5EF4-FFF2-40B4-BE49-F238E27FC236}">
                <a16:creationId xmlns:a16="http://schemas.microsoft.com/office/drawing/2014/main" id="{2A3C53F7-9545-4B8A-97F5-203F482A1D7B}"/>
              </a:ext>
            </a:extLst>
          </p:cNvPr>
          <p:cNvSpPr txBox="1"/>
          <p:nvPr/>
        </p:nvSpPr>
        <p:spPr>
          <a:xfrm>
            <a:off x="12419099" y="3925155"/>
            <a:ext cx="2061499" cy="930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Muli Regular"/>
              </a:rPr>
              <a:t>Enter Vehicle Number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D47EB58-6A84-4B7B-88D2-58708E7C1CE4}"/>
              </a:ext>
            </a:extLst>
          </p:cNvPr>
          <p:cNvCxnSpPr>
            <a:cxnSpLocks/>
          </p:cNvCxnSpPr>
          <p:nvPr/>
        </p:nvCxnSpPr>
        <p:spPr>
          <a:xfrm flipH="1">
            <a:off x="8565915" y="4440536"/>
            <a:ext cx="34936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9" name="TextBox 11">
            <a:extLst>
              <a:ext uri="{FF2B5EF4-FFF2-40B4-BE49-F238E27FC236}">
                <a16:creationId xmlns:a16="http://schemas.microsoft.com/office/drawing/2014/main" id="{E5C1C3CB-9054-41C1-8D45-298F01C167A8}"/>
              </a:ext>
            </a:extLst>
          </p:cNvPr>
          <p:cNvSpPr txBox="1"/>
          <p:nvPr/>
        </p:nvSpPr>
        <p:spPr>
          <a:xfrm>
            <a:off x="8565915" y="3848100"/>
            <a:ext cx="3879726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nut Antiqua Medium"/>
              </a:rPr>
              <a:t>Checking User exist or not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BE349009-C2D5-4152-9142-6ED757DE8C43}"/>
              </a:ext>
            </a:extLst>
          </p:cNvPr>
          <p:cNvCxnSpPr/>
          <p:nvPr/>
        </p:nvCxnSpPr>
        <p:spPr>
          <a:xfrm flipH="1">
            <a:off x="14587105" y="4481740"/>
            <a:ext cx="9706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8" name="Group 7">
            <a:extLst>
              <a:ext uri="{FF2B5EF4-FFF2-40B4-BE49-F238E27FC236}">
                <a16:creationId xmlns:a16="http://schemas.microsoft.com/office/drawing/2014/main" id="{380071C8-AC99-4019-960A-4D43B9DBDD3D}"/>
              </a:ext>
            </a:extLst>
          </p:cNvPr>
          <p:cNvGrpSpPr/>
          <p:nvPr/>
        </p:nvGrpSpPr>
        <p:grpSpPr>
          <a:xfrm>
            <a:off x="12143945" y="5872227"/>
            <a:ext cx="2455718" cy="591622"/>
            <a:chOff x="-101304" y="408411"/>
            <a:chExt cx="3690051" cy="2468710"/>
          </a:xfrm>
        </p:grpSpPr>
        <p:sp>
          <p:nvSpPr>
            <p:cNvPr id="169" name="Freeform 8">
              <a:extLst>
                <a:ext uri="{FF2B5EF4-FFF2-40B4-BE49-F238E27FC236}">
                  <a16:creationId xmlns:a16="http://schemas.microsoft.com/office/drawing/2014/main" id="{2F31FE01-59DC-4E61-823B-AEF461A18EC9}"/>
                </a:ext>
              </a:extLst>
            </p:cNvPr>
            <p:cNvSpPr/>
            <p:nvPr/>
          </p:nvSpPr>
          <p:spPr>
            <a:xfrm>
              <a:off x="-101304" y="408411"/>
              <a:ext cx="3690051" cy="2468710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318DAAE5-43A1-4CDC-8CB0-78B4E1D31F73}"/>
              </a:ext>
            </a:extLst>
          </p:cNvPr>
          <p:cNvCxnSpPr/>
          <p:nvPr/>
        </p:nvCxnSpPr>
        <p:spPr>
          <a:xfrm>
            <a:off x="13211176" y="5044777"/>
            <a:ext cx="0" cy="74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5" name="TextBox 4">
            <a:extLst>
              <a:ext uri="{FF2B5EF4-FFF2-40B4-BE49-F238E27FC236}">
                <a16:creationId xmlns:a16="http://schemas.microsoft.com/office/drawing/2014/main" id="{F8CEB1D0-48FD-45B4-8120-2AB8448CB608}"/>
              </a:ext>
            </a:extLst>
          </p:cNvPr>
          <p:cNvSpPr txBox="1"/>
          <p:nvPr/>
        </p:nvSpPr>
        <p:spPr>
          <a:xfrm>
            <a:off x="12790017" y="5913651"/>
            <a:ext cx="1295400" cy="430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Muli Regular"/>
              </a:rPr>
              <a:t>Enter OTP</a:t>
            </a:r>
          </a:p>
        </p:txBody>
      </p:sp>
      <p:grpSp>
        <p:nvGrpSpPr>
          <p:cNvPr id="176" name="Group 7">
            <a:extLst>
              <a:ext uri="{FF2B5EF4-FFF2-40B4-BE49-F238E27FC236}">
                <a16:creationId xmlns:a16="http://schemas.microsoft.com/office/drawing/2014/main" id="{362F6957-2A1C-4BDA-8216-1F7B24C6A80C}"/>
              </a:ext>
            </a:extLst>
          </p:cNvPr>
          <p:cNvGrpSpPr/>
          <p:nvPr/>
        </p:nvGrpSpPr>
        <p:grpSpPr>
          <a:xfrm>
            <a:off x="12143945" y="7128827"/>
            <a:ext cx="2455718" cy="591622"/>
            <a:chOff x="-101304" y="408411"/>
            <a:chExt cx="3690051" cy="2468710"/>
          </a:xfrm>
        </p:grpSpPr>
        <p:sp>
          <p:nvSpPr>
            <p:cNvPr id="177" name="Freeform 8">
              <a:extLst>
                <a:ext uri="{FF2B5EF4-FFF2-40B4-BE49-F238E27FC236}">
                  <a16:creationId xmlns:a16="http://schemas.microsoft.com/office/drawing/2014/main" id="{B774DF43-DD61-4853-931E-F09942456D41}"/>
                </a:ext>
              </a:extLst>
            </p:cNvPr>
            <p:cNvSpPr/>
            <p:nvPr/>
          </p:nvSpPr>
          <p:spPr>
            <a:xfrm>
              <a:off x="-101304" y="408411"/>
              <a:ext cx="3690051" cy="2468710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D327E474-858F-47A7-88D7-056CCE99A3B9}"/>
              </a:ext>
            </a:extLst>
          </p:cNvPr>
          <p:cNvCxnSpPr>
            <a:cxnSpLocks/>
          </p:cNvCxnSpPr>
          <p:nvPr/>
        </p:nvCxnSpPr>
        <p:spPr>
          <a:xfrm>
            <a:off x="2438400" y="4444220"/>
            <a:ext cx="0" cy="6403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3CDDF952-F927-452A-B4B5-5CAC5E45C0C9}"/>
              </a:ext>
            </a:extLst>
          </p:cNvPr>
          <p:cNvCxnSpPr>
            <a:cxnSpLocks/>
          </p:cNvCxnSpPr>
          <p:nvPr/>
        </p:nvCxnSpPr>
        <p:spPr>
          <a:xfrm>
            <a:off x="13315085" y="6463848"/>
            <a:ext cx="0" cy="612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3" name="TextBox 4">
            <a:extLst>
              <a:ext uri="{FF2B5EF4-FFF2-40B4-BE49-F238E27FC236}">
                <a16:creationId xmlns:a16="http://schemas.microsoft.com/office/drawing/2014/main" id="{3D3617D4-7192-431F-A1F0-5939F913D68C}"/>
              </a:ext>
            </a:extLst>
          </p:cNvPr>
          <p:cNvSpPr txBox="1"/>
          <p:nvPr/>
        </p:nvSpPr>
        <p:spPr>
          <a:xfrm>
            <a:off x="12790017" y="7157964"/>
            <a:ext cx="1295400" cy="430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Muli Regular"/>
              </a:rPr>
              <a:t>Pay Tax</a:t>
            </a:r>
          </a:p>
        </p:txBody>
      </p: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C63AFF8B-7D37-444C-9870-D36FC6238AC6}"/>
              </a:ext>
            </a:extLst>
          </p:cNvPr>
          <p:cNvCxnSpPr/>
          <p:nvPr/>
        </p:nvCxnSpPr>
        <p:spPr>
          <a:xfrm rot="10800000">
            <a:off x="8565915" y="5215516"/>
            <a:ext cx="3493602" cy="2209122"/>
          </a:xfrm>
          <a:prstGeom prst="bentConnector3">
            <a:avLst>
              <a:gd name="adj1" fmla="val 6863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9" name="TextBox 11">
            <a:extLst>
              <a:ext uri="{FF2B5EF4-FFF2-40B4-BE49-F238E27FC236}">
                <a16:creationId xmlns:a16="http://schemas.microsoft.com/office/drawing/2014/main" id="{C2A64E1A-E195-4FC6-98C3-CD6EFEA4CD47}"/>
              </a:ext>
            </a:extLst>
          </p:cNvPr>
          <p:cNvSpPr txBox="1"/>
          <p:nvPr/>
        </p:nvSpPr>
        <p:spPr>
          <a:xfrm>
            <a:off x="9755425" y="6776426"/>
            <a:ext cx="3236624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nut Antiqua Medium"/>
              </a:rPr>
              <a:t>Update </a:t>
            </a:r>
            <a:r>
              <a:rPr lang="en-US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knut Antiqua Medium"/>
              </a:rPr>
              <a:t>databse</a:t>
            </a:r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nknut Antiqua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6643153" y="6938312"/>
            <a:ext cx="305459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916477" y="829571"/>
            <a:ext cx="9210261" cy="7868918"/>
            <a:chOff x="0" y="0"/>
            <a:chExt cx="3807918" cy="3253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201566" y="829571"/>
            <a:ext cx="8925174" cy="8627858"/>
            <a:chOff x="0" y="0"/>
            <a:chExt cx="3690051" cy="35671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334127" y="1765598"/>
            <a:ext cx="7819916" cy="2379985"/>
            <a:chOff x="-982755" y="-51816"/>
            <a:chExt cx="10426555" cy="3173314"/>
          </a:xfrm>
        </p:grpSpPr>
        <p:sp>
          <p:nvSpPr>
            <p:cNvPr id="9" name="TextBox 9"/>
            <p:cNvSpPr txBox="1"/>
            <p:nvPr/>
          </p:nvSpPr>
          <p:spPr>
            <a:xfrm>
              <a:off x="-234750" y="2506885"/>
              <a:ext cx="9443799" cy="614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endParaRPr lang="en-US" sz="2800" dirty="0">
                <a:solidFill>
                  <a:srgbClr val="000000"/>
                </a:solidFill>
                <a:latin typeface="Muli Regular"/>
              </a:endParaRPr>
            </a:p>
          </p:txBody>
        </p:sp>
        <p:sp>
          <p:nvSpPr>
            <p:cNvPr id="35" name="TextBox 10">
              <a:extLst>
                <a:ext uri="{FF2B5EF4-FFF2-40B4-BE49-F238E27FC236}">
                  <a16:creationId xmlns:a16="http://schemas.microsoft.com/office/drawing/2014/main" id="{660A908B-4D35-40AE-9415-D29CA24CD78E}"/>
                </a:ext>
              </a:extLst>
            </p:cNvPr>
            <p:cNvSpPr txBox="1"/>
            <p:nvPr/>
          </p:nvSpPr>
          <p:spPr>
            <a:xfrm>
              <a:off x="-982755" y="-51816"/>
              <a:ext cx="10426555" cy="8549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endParaRPr lang="en-US" sz="3600" dirty="0">
                <a:solidFill>
                  <a:srgbClr val="75C7FB"/>
                </a:solidFill>
                <a:latin typeface="Inknut Antiqua Medium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grpSp>
        <p:nvGrpSpPr>
          <p:cNvPr id="38" name="Group 3">
            <a:extLst>
              <a:ext uri="{FF2B5EF4-FFF2-40B4-BE49-F238E27FC236}">
                <a16:creationId xmlns:a16="http://schemas.microsoft.com/office/drawing/2014/main" id="{FC89B90A-72B6-4461-829A-3BB2F0E019A1}"/>
              </a:ext>
            </a:extLst>
          </p:cNvPr>
          <p:cNvGrpSpPr/>
          <p:nvPr/>
        </p:nvGrpSpPr>
        <p:grpSpPr>
          <a:xfrm>
            <a:off x="478406" y="987062"/>
            <a:ext cx="6574400" cy="8957037"/>
            <a:chOff x="0" y="0"/>
            <a:chExt cx="3807918" cy="3253350"/>
          </a:xfrm>
        </p:grpSpPr>
        <p:sp>
          <p:nvSpPr>
            <p:cNvPr id="39" name="Freeform 4">
              <a:extLst>
                <a:ext uri="{FF2B5EF4-FFF2-40B4-BE49-F238E27FC236}">
                  <a16:creationId xmlns:a16="http://schemas.microsoft.com/office/drawing/2014/main" id="{7A265C24-B46A-44F4-BA02-73706C096FDF}"/>
                </a:ext>
              </a:extLst>
            </p:cNvPr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0" name="Group 3">
            <a:extLst>
              <a:ext uri="{FF2B5EF4-FFF2-40B4-BE49-F238E27FC236}">
                <a16:creationId xmlns:a16="http://schemas.microsoft.com/office/drawing/2014/main" id="{61CDC382-F878-4E31-A7F8-C8F96B832CB9}"/>
              </a:ext>
            </a:extLst>
          </p:cNvPr>
          <p:cNvGrpSpPr/>
          <p:nvPr/>
        </p:nvGrpSpPr>
        <p:grpSpPr>
          <a:xfrm>
            <a:off x="369382" y="812253"/>
            <a:ext cx="6574400" cy="8957037"/>
            <a:chOff x="0" y="0"/>
            <a:chExt cx="3807918" cy="3253350"/>
          </a:xfrm>
        </p:grpSpPr>
        <p:sp>
          <p:nvSpPr>
            <p:cNvPr id="41" name="Freeform 4">
              <a:extLst>
                <a:ext uri="{FF2B5EF4-FFF2-40B4-BE49-F238E27FC236}">
                  <a16:creationId xmlns:a16="http://schemas.microsoft.com/office/drawing/2014/main" id="{10BBD183-8E3B-468F-A903-A5D8FD649320}"/>
                </a:ext>
              </a:extLst>
            </p:cNvPr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2" name="Group 5">
            <a:extLst>
              <a:ext uri="{FF2B5EF4-FFF2-40B4-BE49-F238E27FC236}">
                <a16:creationId xmlns:a16="http://schemas.microsoft.com/office/drawing/2014/main" id="{19373D33-FA9A-4F00-964F-FF8D589BA0D7}"/>
              </a:ext>
            </a:extLst>
          </p:cNvPr>
          <p:cNvGrpSpPr/>
          <p:nvPr/>
        </p:nvGrpSpPr>
        <p:grpSpPr>
          <a:xfrm>
            <a:off x="606911" y="987062"/>
            <a:ext cx="6660120" cy="8971587"/>
            <a:chOff x="0" y="0"/>
            <a:chExt cx="3690051" cy="3567128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720C1D45-C4E1-4F78-85A3-017526E20691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5" name="TextBox 10">
            <a:extLst>
              <a:ext uri="{FF2B5EF4-FFF2-40B4-BE49-F238E27FC236}">
                <a16:creationId xmlns:a16="http://schemas.microsoft.com/office/drawing/2014/main" id="{48730B40-C848-46D1-AD55-5C03FF0FD54E}"/>
              </a:ext>
            </a:extLst>
          </p:cNvPr>
          <p:cNvSpPr txBox="1"/>
          <p:nvPr/>
        </p:nvSpPr>
        <p:spPr>
          <a:xfrm>
            <a:off x="937259" y="1155570"/>
            <a:ext cx="606103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75C7FB"/>
                </a:solidFill>
                <a:latin typeface="Inknut Antiqua Medium"/>
              </a:rPr>
              <a:t>Programming language and tools used</a:t>
            </a:r>
          </a:p>
        </p:txBody>
      </p:sp>
      <p:sp>
        <p:nvSpPr>
          <p:cNvPr id="48" name="TextBox 13">
            <a:extLst>
              <a:ext uri="{FF2B5EF4-FFF2-40B4-BE49-F238E27FC236}">
                <a16:creationId xmlns:a16="http://schemas.microsoft.com/office/drawing/2014/main" id="{37CCC5ED-327A-44E4-AE22-02019060ACA8}"/>
              </a:ext>
            </a:extLst>
          </p:cNvPr>
          <p:cNvSpPr txBox="1"/>
          <p:nvPr/>
        </p:nvSpPr>
        <p:spPr>
          <a:xfrm>
            <a:off x="833045" y="2452522"/>
            <a:ext cx="7082848" cy="1396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Python</a:t>
            </a:r>
          </a:p>
          <a:p>
            <a:pPr marL="914400" lvl="1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Libraries Used</a:t>
            </a:r>
          </a:p>
          <a:p>
            <a:pPr marL="1371600" lvl="2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For Number plate Extraction</a:t>
            </a:r>
          </a:p>
          <a:p>
            <a:pPr lvl="2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1.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Opencv</a:t>
            </a: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lvl="2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2. Pillow</a:t>
            </a:r>
          </a:p>
          <a:p>
            <a:pPr lvl="2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3.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smtplib</a:t>
            </a: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lvl="2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4.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Scipy</a:t>
            </a: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lvl="2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5. Pytesseract</a:t>
            </a:r>
          </a:p>
          <a:p>
            <a:pPr marL="1371600" lvl="2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For Website Part</a:t>
            </a:r>
          </a:p>
          <a:p>
            <a:pPr marL="1885950" lvl="3" indent="-514350">
              <a:lnSpc>
                <a:spcPts val="3920"/>
              </a:lnSpc>
              <a:spcBef>
                <a:spcPct val="0"/>
              </a:spcBef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Flask</a:t>
            </a:r>
          </a:p>
          <a:p>
            <a:pPr marL="2286000" lvl="4" indent="-457200">
              <a:lnSpc>
                <a:spcPts val="39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Flask_mail</a:t>
            </a: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marL="2286000" lvl="4" indent="-457200">
              <a:lnSpc>
                <a:spcPts val="39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sessions</a:t>
            </a:r>
          </a:p>
          <a:p>
            <a:pPr lvl="3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2.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Werkzeug</a:t>
            </a: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lvl="3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3.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paypalrestsdk</a:t>
            </a: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marL="1828800" lvl="3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marL="457200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	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	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7DEF1075-E822-40D9-BD13-093C7C12299C}"/>
              </a:ext>
            </a:extLst>
          </p:cNvPr>
          <p:cNvSpPr txBox="1"/>
          <p:nvPr/>
        </p:nvSpPr>
        <p:spPr>
          <a:xfrm>
            <a:off x="8639360" y="801788"/>
            <a:ext cx="7082848" cy="1446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71600" lvl="2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Other Common libraries Used</a:t>
            </a:r>
          </a:p>
          <a:p>
            <a:pPr lvl="2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1. requests</a:t>
            </a:r>
          </a:p>
          <a:p>
            <a:pPr lvl="2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2. json</a:t>
            </a:r>
          </a:p>
          <a:p>
            <a:pPr lvl="2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3. os</a:t>
            </a:r>
          </a:p>
          <a:p>
            <a:pPr lvl="2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4. re</a:t>
            </a:r>
          </a:p>
          <a:p>
            <a:pPr lvl="2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5. math</a:t>
            </a:r>
          </a:p>
          <a:p>
            <a:pPr lvl="2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6. datetime</a:t>
            </a:r>
          </a:p>
          <a:p>
            <a:pPr lvl="2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7.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pymongo</a:t>
            </a: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marL="1371600" lvl="2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REST APIs</a:t>
            </a:r>
          </a:p>
          <a:p>
            <a:pPr marL="1828800" lvl="3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OpenCage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Geocoding API</a:t>
            </a:r>
          </a:p>
          <a:p>
            <a:pPr marL="1828800" lvl="3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Paypal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sandbox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Devlopers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API</a:t>
            </a:r>
          </a:p>
          <a:p>
            <a:pPr marL="1371600" lvl="2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Databse</a:t>
            </a: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marL="1828800" lvl="3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Mongodb</a:t>
            </a: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lvl="3"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marL="1371600" lvl="2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Extra Tools</a:t>
            </a:r>
          </a:p>
          <a:p>
            <a:pPr marL="1828800" lvl="3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Mongodb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Compass</a:t>
            </a:r>
          </a:p>
          <a:p>
            <a:pPr marL="1828800" lvl="3" indent="-457200">
              <a:lnSpc>
                <a:spcPts val="392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Tesseract OCR Engine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	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Muli Regular"/>
              </a:rPr>
              <a:t>		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">
            <a:extLst>
              <a:ext uri="{FF2B5EF4-FFF2-40B4-BE49-F238E27FC236}">
                <a16:creationId xmlns:a16="http://schemas.microsoft.com/office/drawing/2014/main" id="{06A5B7EF-593E-4E84-8362-4DC1754D3436}"/>
              </a:ext>
            </a:extLst>
          </p:cNvPr>
          <p:cNvGrpSpPr/>
          <p:nvPr/>
        </p:nvGrpSpPr>
        <p:grpSpPr>
          <a:xfrm>
            <a:off x="2705100" y="1181100"/>
            <a:ext cx="12877800" cy="1083119"/>
            <a:chOff x="0" y="0"/>
            <a:chExt cx="3690051" cy="3567128"/>
          </a:xfrm>
        </p:grpSpPr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D0C4FB0F-E0B5-4D69-9D1E-32867DFD3CC9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83" name="TextBox 4">
            <a:extLst>
              <a:ext uri="{FF2B5EF4-FFF2-40B4-BE49-F238E27FC236}">
                <a16:creationId xmlns:a16="http://schemas.microsoft.com/office/drawing/2014/main" id="{EDEB5CF5-44D4-4276-8CD8-6DA79F235369}"/>
              </a:ext>
            </a:extLst>
          </p:cNvPr>
          <p:cNvSpPr txBox="1"/>
          <p:nvPr/>
        </p:nvSpPr>
        <p:spPr>
          <a:xfrm>
            <a:off x="3467100" y="1562100"/>
            <a:ext cx="11430000" cy="510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4400" b="1" dirty="0">
                <a:solidFill>
                  <a:schemeClr val="bg1"/>
                </a:solidFill>
                <a:latin typeface="Muli Regular"/>
              </a:rPr>
              <a:t>Algorithm Used For Training Our Model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0D989F6-D50D-4DFD-A89B-63A2D5AC1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30" y="3046988"/>
            <a:ext cx="6458740" cy="28956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6211BC28-00A7-4EB4-9738-8976C016D745}"/>
              </a:ext>
            </a:extLst>
          </p:cNvPr>
          <p:cNvSpPr/>
          <p:nvPr/>
        </p:nvSpPr>
        <p:spPr>
          <a:xfrm>
            <a:off x="1295400" y="6725357"/>
            <a:ext cx="70866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rPr>
              <a:t>YOLOv3 is the latest variant of a popular object detection algorithm YOLO – You Only Look Once. The published model recognizes 80 different objects in images and videos, but most importantly it is super fast and nearly as accurate as Single Shot </a:t>
            </a:r>
            <a:r>
              <a:rPr lang="en-US" sz="24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rPr>
              <a:t>MultiBox</a:t>
            </a:r>
            <a:r>
              <a:rPr lang="en-US" sz="24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rPr>
              <a:t> (SSD).</a:t>
            </a:r>
          </a:p>
          <a:p>
            <a:pPr algn="ctr"/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</a:endParaRPr>
          </a:p>
          <a:p>
            <a:pPr algn="ctr"/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64B3B08-3726-4601-B3E8-E64BBD75565F}"/>
              </a:ext>
            </a:extLst>
          </p:cNvPr>
          <p:cNvSpPr/>
          <p:nvPr/>
        </p:nvSpPr>
        <p:spPr>
          <a:xfrm>
            <a:off x="9067800" y="2645220"/>
            <a:ext cx="8229600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it Works?</a:t>
            </a:r>
          </a:p>
          <a:p>
            <a:pPr algn="ctr"/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rPr>
              <a:t>Divide the Image into 13 x 13 Grid of cells. The size of these 169 cells vary depending on the size of input.</a:t>
            </a:r>
          </a:p>
          <a:p>
            <a:pPr marL="342900" indent="-342900">
              <a:buAutoNum type="arabicPeriod"/>
            </a:pP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</a:endParaRPr>
          </a:p>
          <a:p>
            <a:pPr marL="342900" indent="-342900"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rPr>
              <a:t>Each cell predicts a number of bounding boxes.</a:t>
            </a:r>
          </a:p>
          <a:p>
            <a:pPr marL="342900" indent="-342900">
              <a:buAutoNum type="arabicPeriod"/>
            </a:pP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</a:endParaRPr>
          </a:p>
          <a:p>
            <a:pPr marL="342900" indent="-342900"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rPr>
              <a:t>For each bounding  box, the network also </a:t>
            </a:r>
            <a:r>
              <a:rPr 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rPr>
              <a:t>predics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rPr>
              <a:t> the confidence that the bounding box actually encloses an object , and the probability of the enclosed object being a particular class.</a:t>
            </a:r>
          </a:p>
          <a:p>
            <a:pPr marL="342900" indent="-342900">
              <a:buAutoNum type="arabicPeriod"/>
            </a:pP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</a:endParaRPr>
          </a:p>
          <a:p>
            <a:pPr marL="342900" indent="-342900">
              <a:buAutoNum type="arabicPeriod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rPr>
              <a:t>Remove low confidence boxes by NMS(non-maximum suppression)</a:t>
            </a:r>
          </a:p>
        </p:txBody>
      </p:sp>
    </p:spTree>
    <p:extLst>
      <p:ext uri="{BB962C8B-B14F-4D97-AF65-F5344CB8AC3E}">
        <p14:creationId xmlns:p14="http://schemas.microsoft.com/office/powerpoint/2010/main" val="2687138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5147391-B9F8-4282-980C-D3BABA1D51C8}"/>
              </a:ext>
            </a:extLst>
          </p:cNvPr>
          <p:cNvGrpSpPr/>
          <p:nvPr/>
        </p:nvGrpSpPr>
        <p:grpSpPr>
          <a:xfrm>
            <a:off x="2743200" y="1181100"/>
            <a:ext cx="12877800" cy="1083119"/>
            <a:chOff x="0" y="0"/>
            <a:chExt cx="3690051" cy="356712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9CC3FDB-A3BD-4A9B-B23D-9053919DA546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3AAB227-B668-41B7-A69B-34967165E077}"/>
              </a:ext>
            </a:extLst>
          </p:cNvPr>
          <p:cNvSpPr txBox="1"/>
          <p:nvPr/>
        </p:nvSpPr>
        <p:spPr>
          <a:xfrm>
            <a:off x="6477000" y="1426424"/>
            <a:ext cx="9144000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bg1"/>
                </a:solidFill>
                <a:latin typeface="Georgia" panose="02040502050405020303" pitchFamily="18" charset="0"/>
              </a:rPr>
              <a:t>Yolo architecture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054850-E2F3-48CE-8955-775CBC4E5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09543"/>
            <a:ext cx="15240000" cy="73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91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">
            <a:extLst>
              <a:ext uri="{FF2B5EF4-FFF2-40B4-BE49-F238E27FC236}">
                <a16:creationId xmlns:a16="http://schemas.microsoft.com/office/drawing/2014/main" id="{06A5B7EF-593E-4E84-8362-4DC1754D3436}"/>
              </a:ext>
            </a:extLst>
          </p:cNvPr>
          <p:cNvGrpSpPr/>
          <p:nvPr/>
        </p:nvGrpSpPr>
        <p:grpSpPr>
          <a:xfrm>
            <a:off x="5391150" y="849893"/>
            <a:ext cx="7505700" cy="1083119"/>
            <a:chOff x="0" y="0"/>
            <a:chExt cx="3690051" cy="3567128"/>
          </a:xfrm>
        </p:grpSpPr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D0C4FB0F-E0B5-4D69-9D1E-32867DFD3CC9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  <p:txBody>
            <a:bodyPr/>
            <a:lstStyle/>
            <a:p>
              <a:pPr algn="ctr"/>
              <a:endParaRPr lang="en-IN" dirty="0"/>
            </a:p>
          </p:txBody>
        </p:sp>
      </p:grpSp>
      <p:sp>
        <p:nvSpPr>
          <p:cNvPr id="83" name="TextBox 4">
            <a:extLst>
              <a:ext uri="{FF2B5EF4-FFF2-40B4-BE49-F238E27FC236}">
                <a16:creationId xmlns:a16="http://schemas.microsoft.com/office/drawing/2014/main" id="{EDEB5CF5-44D4-4276-8CD8-6DA79F235369}"/>
              </a:ext>
            </a:extLst>
          </p:cNvPr>
          <p:cNvSpPr txBox="1"/>
          <p:nvPr/>
        </p:nvSpPr>
        <p:spPr>
          <a:xfrm>
            <a:off x="6019800" y="1136446"/>
            <a:ext cx="11466368" cy="510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4400" b="1" dirty="0">
                <a:solidFill>
                  <a:schemeClr val="bg1"/>
                </a:solidFill>
                <a:latin typeface="Muli Regular"/>
              </a:rPr>
              <a:t>Number plate detection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F660F-FFC2-4B6C-92AA-229164A9A865}"/>
              </a:ext>
            </a:extLst>
          </p:cNvPr>
          <p:cNvSpPr/>
          <p:nvPr/>
        </p:nvSpPr>
        <p:spPr>
          <a:xfrm>
            <a:off x="3886200" y="6229349"/>
            <a:ext cx="2133600" cy="819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985F9-0788-46AC-8FF1-5B21D21458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924300"/>
            <a:ext cx="8991600" cy="5829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9B68CE-6A9F-4D8C-9F65-BB8C85AA0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4491037"/>
            <a:ext cx="5866534" cy="3476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9DCEFF-370A-4BC9-80FE-70E428E38AEC}"/>
              </a:ext>
            </a:extLst>
          </p:cNvPr>
          <p:cNvSpPr/>
          <p:nvPr/>
        </p:nvSpPr>
        <p:spPr>
          <a:xfrm>
            <a:off x="3886200" y="6833753"/>
            <a:ext cx="2286000" cy="81915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EC8A3-02B9-44BB-BD21-21EFF561D9DB}"/>
              </a:ext>
            </a:extLst>
          </p:cNvPr>
          <p:cNvSpPr/>
          <p:nvPr/>
        </p:nvSpPr>
        <p:spPr>
          <a:xfrm>
            <a:off x="1634877" y="2858231"/>
            <a:ext cx="67886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Number Plate Detected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77C30D-90B1-4F2F-92C3-1BE1F8854D12}"/>
              </a:ext>
            </a:extLst>
          </p:cNvPr>
          <p:cNvSpPr/>
          <p:nvPr/>
        </p:nvSpPr>
        <p:spPr>
          <a:xfrm>
            <a:off x="1634873" y="2858231"/>
            <a:ext cx="67886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Number Plate Detected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1C89FD-90FD-47D6-88D0-0CBEEA2387FD}"/>
              </a:ext>
            </a:extLst>
          </p:cNvPr>
          <p:cNvSpPr/>
          <p:nvPr/>
        </p:nvSpPr>
        <p:spPr>
          <a:xfrm>
            <a:off x="11447833" y="3266662"/>
            <a:ext cx="4466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Cropped Image</a:t>
            </a:r>
          </a:p>
        </p:txBody>
      </p:sp>
    </p:spTree>
    <p:extLst>
      <p:ext uri="{BB962C8B-B14F-4D97-AF65-F5344CB8AC3E}">
        <p14:creationId xmlns:p14="http://schemas.microsoft.com/office/powerpoint/2010/main" val="2132353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</TotalTime>
  <Words>632</Words>
  <Application>Microsoft Office PowerPoint</Application>
  <PresentationFormat>Custom</PresentationFormat>
  <Paragraphs>145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Muli Bold</vt:lpstr>
      <vt:lpstr>Space Mono</vt:lpstr>
      <vt:lpstr>Muli Regular</vt:lpstr>
      <vt:lpstr>Calibri Light</vt:lpstr>
      <vt:lpstr>Wingdings</vt:lpstr>
      <vt:lpstr>Inknut Antiqua Medium</vt:lpstr>
      <vt:lpstr>Georgia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Toll</dc:title>
  <dc:creator>Nitish</dc:creator>
  <cp:lastModifiedBy>Nitish kumar</cp:lastModifiedBy>
  <cp:revision>50</cp:revision>
  <dcterms:created xsi:type="dcterms:W3CDTF">2006-08-16T00:00:00Z</dcterms:created>
  <dcterms:modified xsi:type="dcterms:W3CDTF">2020-11-18T20:14:30Z</dcterms:modified>
  <dc:identifier>DAEJD5-sSm4</dc:identifier>
</cp:coreProperties>
</file>